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46"/>
  </p:notesMasterIdLst>
  <p:handoutMasterIdLst>
    <p:handoutMasterId r:id="rId47"/>
  </p:handoutMasterIdLst>
  <p:sldIdLst>
    <p:sldId id="256" r:id="rId3"/>
    <p:sldId id="260" r:id="rId4"/>
    <p:sldId id="301" r:id="rId5"/>
    <p:sldId id="314" r:id="rId6"/>
    <p:sldId id="315" r:id="rId7"/>
    <p:sldId id="316" r:id="rId8"/>
    <p:sldId id="317" r:id="rId9"/>
    <p:sldId id="340" r:id="rId10"/>
    <p:sldId id="268" r:id="rId11"/>
    <p:sldId id="309" r:id="rId12"/>
    <p:sldId id="335" r:id="rId13"/>
    <p:sldId id="330" r:id="rId14"/>
    <p:sldId id="336" r:id="rId15"/>
    <p:sldId id="331" r:id="rId16"/>
    <p:sldId id="332" r:id="rId17"/>
    <p:sldId id="333" r:id="rId18"/>
    <p:sldId id="334" r:id="rId19"/>
    <p:sldId id="337" r:id="rId20"/>
    <p:sldId id="338" r:id="rId21"/>
    <p:sldId id="311" r:id="rId22"/>
    <p:sldId id="276" r:id="rId23"/>
    <p:sldId id="278" r:id="rId24"/>
    <p:sldId id="307" r:id="rId25"/>
    <p:sldId id="279" r:id="rId26"/>
    <p:sldId id="326" r:id="rId27"/>
    <p:sldId id="327" r:id="rId28"/>
    <p:sldId id="283" r:id="rId29"/>
    <p:sldId id="308" r:id="rId30"/>
    <p:sldId id="282" r:id="rId31"/>
    <p:sldId id="312" r:id="rId32"/>
    <p:sldId id="298" r:id="rId33"/>
    <p:sldId id="313" r:id="rId34"/>
    <p:sldId id="300" r:id="rId35"/>
    <p:sldId id="328" r:id="rId36"/>
    <p:sldId id="265" r:id="rId37"/>
    <p:sldId id="271" r:id="rId38"/>
    <p:sldId id="339" r:id="rId39"/>
    <p:sldId id="273" r:id="rId40"/>
    <p:sldId id="320" r:id="rId41"/>
    <p:sldId id="323" r:id="rId42"/>
    <p:sldId id="324" r:id="rId43"/>
    <p:sldId id="322" r:id="rId44"/>
    <p:sldId id="325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9F9"/>
    <a:srgbClr val="4F81BD"/>
    <a:srgbClr val="5B0E8D"/>
    <a:srgbClr val="9AC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0" autoAdjust="0"/>
    <p:restoredTop sz="97376" autoAdjust="0"/>
  </p:normalViewPr>
  <p:slideViewPr>
    <p:cSldViewPr snapToGrid="0" snapToObjects="1">
      <p:cViewPr>
        <p:scale>
          <a:sx n="125" d="100"/>
          <a:sy n="125" d="100"/>
        </p:scale>
        <p:origin x="-3144" y="-2046"/>
      </p:cViewPr>
      <p:guideLst>
        <p:guide orient="horz" pos="3239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9/7/2014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267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9/7/2014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841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</a:t>
            </a:r>
            <a:r>
              <a:rPr lang="en-US" baseline="0" dirty="0" smtClean="0"/>
              <a:t> I’m Jonathan Tompson, thanks for coming and today.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going to present some work that was carried out by myself and my colleagues at NYU: Murphy </a:t>
            </a:r>
            <a:r>
              <a:rPr lang="en-US" baseline="0" dirty="0" err="1" smtClean="0"/>
              <a:t>Steien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LeCun</a:t>
            </a:r>
            <a:r>
              <a:rPr lang="en-US" baseline="0" dirty="0" smtClean="0"/>
              <a:t>, Ken </a:t>
            </a:r>
            <a:r>
              <a:rPr lang="en-US" baseline="0" dirty="0" err="1" smtClean="0"/>
              <a:t>Perlin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568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56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56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56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56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797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Robert Wang:</a:t>
            </a:r>
          </a:p>
          <a:p>
            <a:r>
              <a:rPr lang="en-US" dirty="0" smtClean="0"/>
              <a:t>- Pros: Stable and Fast</a:t>
            </a:r>
          </a:p>
          <a:p>
            <a:r>
              <a:rPr lang="en-US" dirty="0" smtClean="0"/>
              <a:t>- Cons: Discrete poses</a:t>
            </a:r>
          </a:p>
          <a:p>
            <a:r>
              <a:rPr lang="en-US" sz="1200" b="1" dirty="0" err="1" smtClean="0"/>
              <a:t>Oikonomidis</a:t>
            </a:r>
            <a:r>
              <a:rPr lang="en-US" sz="1200" b="1" dirty="0" smtClean="0"/>
              <a:t>:</a:t>
            </a:r>
          </a:p>
          <a:p>
            <a:r>
              <a:rPr lang="en-US" dirty="0" smtClean="0"/>
              <a:t>- Pros: High </a:t>
            </a:r>
            <a:r>
              <a:rPr lang="en-US" dirty="0" err="1" smtClean="0"/>
              <a:t>DoF</a:t>
            </a:r>
            <a:r>
              <a:rPr lang="en-US" dirty="0" smtClean="0"/>
              <a:t> &amp; captures difficult poses</a:t>
            </a:r>
          </a:p>
          <a:p>
            <a:r>
              <a:rPr lang="en-US" dirty="0" smtClean="0"/>
              <a:t>- Cons: Slow &amp; unstable</a:t>
            </a:r>
          </a:p>
          <a:p>
            <a:r>
              <a:rPr lang="en-US" b="1" dirty="0" err="1" smtClean="0"/>
              <a:t>Shotton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- Pros: Fast &amp; robust to many users</a:t>
            </a:r>
          </a:p>
          <a:p>
            <a:r>
              <a:rPr lang="en-US" dirty="0" smtClean="0"/>
              <a:t>- Cons: No detailed hand-pose</a:t>
            </a:r>
          </a:p>
          <a:p>
            <a:r>
              <a:rPr lang="en-US" b="1" dirty="0" err="1" smtClean="0"/>
              <a:t>Melax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Pros: Fast &amp; stable</a:t>
            </a:r>
          </a:p>
          <a:p>
            <a:r>
              <a:rPr lang="en-US" dirty="0" smtClean="0"/>
              <a:t>- Cons: Limited model &amp; no inference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3216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3237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25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our problem?</a:t>
            </a:r>
          </a:p>
          <a:p>
            <a:endParaRPr lang="en-US" dirty="0" smtClean="0"/>
          </a:p>
          <a:p>
            <a:r>
              <a:rPr lang="en-US" baseline="0" dirty="0" smtClean="0"/>
              <a:t> - Lots of ways to define HAND-TRACKING (finger tip only tracking, joint or skeletal tracking, or non-rigid ICP based tracking, contour based methods)</a:t>
            </a:r>
          </a:p>
          <a:p>
            <a:r>
              <a:rPr lang="en-US" baseline="0" dirty="0" smtClean="0"/>
              <a:t> - We target AR / VR, so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degrees of freedom and you really need all of them.</a:t>
            </a:r>
          </a:p>
          <a:p>
            <a:r>
              <a:rPr lang="en-US" baseline="0" dirty="0" smtClean="0"/>
              <a:t>Non obvious couplings and constraints between the degrees of freedom that one must really track.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526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 the high level</a:t>
            </a:r>
            <a:r>
              <a:rPr lang="en-US" baseline="0" dirty="0" smtClean="0"/>
              <a:t> goal into manageable sub-problems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MACHINE LEARNING PHILOSOPHY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96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the work at CVPR 2011 by </a:t>
            </a:r>
            <a:r>
              <a:rPr lang="en-US" dirty="0" err="1" smtClean="0"/>
              <a:t>Shotten</a:t>
            </a:r>
            <a:r>
              <a:rPr lang="en-US" dirty="0" smtClean="0"/>
              <a:t> at al…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100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56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56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56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56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56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3820933"/>
            <a:ext cx="6194066" cy="693917"/>
          </a:xfrm>
        </p:spPr>
        <p:txBody>
          <a:bodyPr/>
          <a:lstStyle>
            <a:lvl1pPr marL="0" indent="0" algn="r">
              <a:buNone/>
              <a:defRPr sz="2800">
                <a:latin typeface="Helvetica Neue"/>
                <a:cs typeface="Helvetica Neue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2705100"/>
            <a:ext cx="7577814" cy="1102519"/>
          </a:xfrm>
        </p:spPr>
        <p:txBody>
          <a:bodyPr anchor="b" anchorCtr="0">
            <a:noAutofit/>
          </a:bodyPr>
          <a:lstStyle>
            <a:lvl1pPr algn="r">
              <a:defRPr sz="480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/>
        <p:txBody>
          <a:bodyPr>
            <a:normAutofit/>
          </a:bodyPr>
          <a:lstStyle>
            <a:lvl1pPr>
              <a:spcAft>
                <a:spcPts val="1200"/>
              </a:spcAft>
              <a:defRPr sz="2400" b="0" i="0">
                <a:latin typeface="Helvetica Neue"/>
                <a:cs typeface="Helvetica Neue"/>
              </a:defRPr>
            </a:lvl1pPr>
            <a:lvl2pPr>
              <a:spcAft>
                <a:spcPts val="600"/>
              </a:spcAft>
              <a:defRPr sz="200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2pPr>
            <a:lvl3pPr>
              <a:spcAft>
                <a:spcPts val="600"/>
              </a:spcAft>
              <a:defRPr sz="200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3pPr>
            <a:lvl4pPr>
              <a:spcAft>
                <a:spcPts val="600"/>
              </a:spcAft>
              <a:defRPr sz="180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4pPr>
            <a:lvl5pPr>
              <a:spcAft>
                <a:spcPts val="600"/>
              </a:spcAft>
              <a:defRPr sz="160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D4C49B74-5DB2-4B03-B1D2-7F6A3C51C3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30"/>
          <p:cNvSpPr>
            <a:spLocks noGrp="1"/>
          </p:cNvSpPr>
          <p:nvPr>
            <p:ph type="title"/>
          </p:nvPr>
        </p:nvSpPr>
        <p:spPr>
          <a:xfrm>
            <a:off x="457200" y="141481"/>
            <a:ext cx="8229600" cy="51995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 b="1" cap="all" baseline="0">
                <a:solidFill>
                  <a:srgbClr val="3D89F9"/>
                </a:solidFill>
                <a:latin typeface="Helvetica Neue"/>
                <a:cs typeface="Helvetica Neue"/>
              </a:defRPr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endCxn id="3" idx="1"/>
          </p:cNvCxnSpPr>
          <p:nvPr userDrawn="1"/>
        </p:nvCxnSpPr>
        <p:spPr>
          <a:xfrm>
            <a:off x="23518" y="4952808"/>
            <a:ext cx="8283654" cy="6206"/>
          </a:xfrm>
          <a:prstGeom prst="line">
            <a:avLst/>
          </a:prstGeom>
          <a:ln>
            <a:solidFill>
              <a:srgbClr val="4405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NYU_US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172" y="4809807"/>
            <a:ext cx="806292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Grp="1"/>
          </p:cNvSpPr>
          <p:nvPr>
            <p:ph type="title"/>
          </p:nvPr>
        </p:nvSpPr>
        <p:spPr>
          <a:xfrm>
            <a:off x="457200" y="141481"/>
            <a:ext cx="8229600" cy="51995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D4C49B74-5DB2-4B03-B1D2-7F6A3C51C3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>
            <a:endCxn id="20" idx="1"/>
          </p:cNvCxnSpPr>
          <p:nvPr userDrawn="1"/>
        </p:nvCxnSpPr>
        <p:spPr>
          <a:xfrm>
            <a:off x="23518" y="4952808"/>
            <a:ext cx="8283654" cy="6206"/>
          </a:xfrm>
          <a:prstGeom prst="line">
            <a:avLst/>
          </a:prstGeom>
          <a:ln>
            <a:solidFill>
              <a:srgbClr val="4405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NYU_US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172" y="4809807"/>
            <a:ext cx="806292" cy="2984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D4C49B74-5DB2-4B03-B1D2-7F6A3C51C3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>
            <a:endCxn id="15" idx="1"/>
          </p:cNvCxnSpPr>
          <p:nvPr userDrawn="1"/>
        </p:nvCxnSpPr>
        <p:spPr>
          <a:xfrm>
            <a:off x="23518" y="4952808"/>
            <a:ext cx="8283654" cy="6206"/>
          </a:xfrm>
          <a:prstGeom prst="line">
            <a:avLst/>
          </a:prstGeom>
          <a:ln>
            <a:solidFill>
              <a:srgbClr val="4405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YU_US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172" y="4809807"/>
            <a:ext cx="806292" cy="2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681541"/>
            <a:ext cx="4038600" cy="39130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681541"/>
            <a:ext cx="4038600" cy="39130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30"/>
          <p:cNvSpPr>
            <a:spLocks noGrp="1"/>
          </p:cNvSpPr>
          <p:nvPr>
            <p:ph type="title"/>
          </p:nvPr>
        </p:nvSpPr>
        <p:spPr>
          <a:xfrm>
            <a:off x="457200" y="141481"/>
            <a:ext cx="8229600" cy="51995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D4C49B74-5DB2-4B03-B1D2-7F6A3C51C3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>
            <a:endCxn id="20" idx="1"/>
          </p:cNvCxnSpPr>
          <p:nvPr userDrawn="1"/>
        </p:nvCxnSpPr>
        <p:spPr>
          <a:xfrm>
            <a:off x="23518" y="4952808"/>
            <a:ext cx="8283654" cy="6206"/>
          </a:xfrm>
          <a:prstGeom prst="line">
            <a:avLst/>
          </a:prstGeom>
          <a:ln>
            <a:solidFill>
              <a:srgbClr val="4405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NYU_US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172" y="4809807"/>
            <a:ext cx="806292" cy="298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30"/>
          <p:cNvSpPr>
            <a:spLocks noGrp="1"/>
          </p:cNvSpPr>
          <p:nvPr>
            <p:ph type="title"/>
          </p:nvPr>
        </p:nvSpPr>
        <p:spPr>
          <a:xfrm>
            <a:off x="457200" y="141481"/>
            <a:ext cx="8229600" cy="51995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D4C49B74-5DB2-4B03-B1D2-7F6A3C51C3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>
            <a:endCxn id="17" idx="1"/>
          </p:cNvCxnSpPr>
          <p:nvPr userDrawn="1"/>
        </p:nvCxnSpPr>
        <p:spPr>
          <a:xfrm>
            <a:off x="23518" y="4952808"/>
            <a:ext cx="8283654" cy="6206"/>
          </a:xfrm>
          <a:prstGeom prst="line">
            <a:avLst/>
          </a:prstGeom>
          <a:ln>
            <a:solidFill>
              <a:srgbClr val="4405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YU_US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172" y="4809807"/>
            <a:ext cx="806292" cy="298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681541"/>
            <a:ext cx="4038600" cy="39130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681541"/>
            <a:ext cx="4038600" cy="39130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Rectangle 30"/>
          <p:cNvSpPr>
            <a:spLocks noGrp="1"/>
          </p:cNvSpPr>
          <p:nvPr>
            <p:ph type="title"/>
          </p:nvPr>
        </p:nvSpPr>
        <p:spPr>
          <a:xfrm>
            <a:off x="457200" y="141481"/>
            <a:ext cx="8229600" cy="51995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D4C49B74-5DB2-4B03-B1D2-7F6A3C51C3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>
            <a:endCxn id="18" idx="1"/>
          </p:cNvCxnSpPr>
          <p:nvPr userDrawn="1"/>
        </p:nvCxnSpPr>
        <p:spPr>
          <a:xfrm>
            <a:off x="23518" y="4952808"/>
            <a:ext cx="8283654" cy="6206"/>
          </a:xfrm>
          <a:prstGeom prst="line">
            <a:avLst/>
          </a:prstGeom>
          <a:ln>
            <a:solidFill>
              <a:srgbClr val="4405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NYU_US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172" y="4809807"/>
            <a:ext cx="806292" cy="2984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141481"/>
            <a:ext cx="8229600" cy="519953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405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4785997"/>
            <a:ext cx="2133600" cy="25511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libri" pitchFamily="34" charset="0"/>
                <a:cs typeface="Arial" pitchFamily="34" charset="0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000" b="0">
          <a:solidFill>
            <a:schemeClr val="tx1">
              <a:alpha val="100000"/>
            </a:schemeClr>
          </a:solidFill>
          <a:latin typeface="Helvetica Neue"/>
          <a:cs typeface="Helvetica Neue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0" eaLnBrk="1" hangingPunct="1">
        <a:buFontTx/>
        <a:buNone/>
        <a:defRPr sz="3600">
          <a:latin typeface="Helvetica Neue"/>
          <a:cs typeface="Helvetica Neue"/>
        </a:defRPr>
      </a:lvl1pPr>
      <a:lvl2pPr marL="457200" indent="0" eaLnBrk="1" hangingPunct="1">
        <a:buFontTx/>
        <a:buNone/>
        <a:defRPr sz="3200">
          <a:latin typeface="Helvetica Neue"/>
          <a:cs typeface="Helvetica Neue"/>
        </a:defRPr>
      </a:lvl2pPr>
      <a:lvl3pPr marL="914400" indent="0" eaLnBrk="1" hangingPunct="1">
        <a:buFontTx/>
        <a:buNone/>
        <a:defRPr sz="3200">
          <a:latin typeface="Helvetica Neue"/>
          <a:cs typeface="Helvetica Neue"/>
        </a:defRPr>
      </a:lvl3pPr>
      <a:lvl4pPr marL="1371600" indent="0" eaLnBrk="1" hangingPunct="1">
        <a:buFontTx/>
        <a:buNone/>
        <a:defRPr sz="2800">
          <a:latin typeface="Helvetica Neue"/>
          <a:cs typeface="Helvetica Neue"/>
        </a:defRPr>
      </a:lvl4pPr>
      <a:lvl5pPr marL="1828800" indent="0" eaLnBrk="1" hangingPunct="1">
        <a:buFontTx/>
        <a:buNone/>
        <a:defRPr sz="2800">
          <a:latin typeface="Helvetica Neue"/>
          <a:cs typeface="Helvetica Neue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file://localhost/Users/toddszymanski/Documents/01%20Work/S2014/Presenter%20Slides/S14_LogoH_TS2.pdf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3608" y="3273828"/>
            <a:ext cx="5688632" cy="568728"/>
          </a:xfrm>
        </p:spPr>
        <p:txBody>
          <a:bodyPr anchor="t"/>
          <a:lstStyle/>
          <a:p>
            <a:pPr algn="l"/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Jonathan </a:t>
            </a:r>
            <a:r>
              <a:rPr lang="en-US" sz="1500" dirty="0" err="1" smtClean="0">
                <a:solidFill>
                  <a:schemeClr val="bg1">
                    <a:lumMod val="50000"/>
                  </a:schemeClr>
                </a:solidFill>
              </a:rPr>
              <a:t>Tompson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, Murphy Stein, Yann </a:t>
            </a:r>
            <a:r>
              <a:rPr lang="en-US" sz="1500" dirty="0" err="1" smtClean="0">
                <a:solidFill>
                  <a:schemeClr val="bg1">
                    <a:lumMod val="50000"/>
                  </a:schemeClr>
                </a:solidFill>
              </a:rPr>
              <a:t>LeCun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, Ken </a:t>
            </a:r>
            <a:r>
              <a:rPr lang="en-US" sz="1500" dirty="0" err="1" smtClean="0">
                <a:solidFill>
                  <a:schemeClr val="bg1">
                    <a:lumMod val="50000"/>
                  </a:schemeClr>
                </a:solidFill>
              </a:rPr>
              <a:t>Perlin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043608" y="2085696"/>
            <a:ext cx="7632848" cy="1145326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80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3D89F9"/>
                </a:solidFill>
                <a:latin typeface="Helvetica Neue"/>
              </a:rPr>
              <a:t>REAL-TIME CONTINUOUS POSE RECOVERY OF </a:t>
            </a:r>
          </a:p>
          <a:p>
            <a:pPr algn="l"/>
            <a:r>
              <a:rPr lang="en-US" sz="2000" b="1" dirty="0" smtClean="0">
                <a:solidFill>
                  <a:srgbClr val="3D89F9"/>
                </a:solidFill>
                <a:latin typeface="Helvetica Neue"/>
              </a:rPr>
              <a:t>HUMAN HANDS USING CONVOLUTIONAL NETWORKS</a:t>
            </a:r>
            <a:endParaRPr lang="en-US" sz="2000" b="1" dirty="0">
              <a:solidFill>
                <a:srgbClr val="3D89F9"/>
              </a:solidFill>
              <a:latin typeface="Helvetica Neu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3273828"/>
            <a:ext cx="8028384" cy="0"/>
          </a:xfrm>
          <a:prstGeom prst="line">
            <a:avLst/>
          </a:prstGeom>
          <a:ln>
            <a:solidFill>
              <a:srgbClr val="4405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ew-york-university-log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3" y="23518"/>
            <a:ext cx="3549752" cy="646796"/>
          </a:xfrm>
          <a:prstGeom prst="rect">
            <a:avLst/>
          </a:prstGeom>
        </p:spPr>
      </p:pic>
      <p:pic>
        <p:nvPicPr>
          <p:cNvPr id="11" name="Picture 10" descr="S14_LogoH_2.pdf"/>
          <p:cNvPicPr>
            <a:picLocks noChangeAspect="1"/>
          </p:cNvPicPr>
          <p:nvPr/>
        </p:nvPicPr>
        <p:blipFill rotWithShape="1"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13"/>
          <a:stretch/>
        </p:blipFill>
        <p:spPr>
          <a:xfrm>
            <a:off x="5707853" y="3964024"/>
            <a:ext cx="2587231" cy="792088"/>
          </a:xfrm>
          <a:prstGeom prst="rect">
            <a:avLst/>
          </a:prstGeom>
        </p:spPr>
      </p:pic>
      <p:pic>
        <p:nvPicPr>
          <p:cNvPr id="12" name="Picture 11" descr="C:\Users\tompson\Documents\GitRepos\NYU\Research\2013_05_01_Summer\HandPaper\figures\screenshot1_clippe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610" y="3664448"/>
            <a:ext cx="1371040" cy="137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tompson\Documents\GitRepos\NYU\Research\2013_05_01_Summer\HandPaper\figures\screenshot2_clipped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947" y="3663772"/>
            <a:ext cx="1143057" cy="137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tompson\Documents\GitRepos\NYU\Research\2013_05_01_Summer\HandPaper\figures\screenshot3_clipped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4345" y="3660486"/>
            <a:ext cx="1145795" cy="137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579296" cy="4266474"/>
          </a:xfrm>
        </p:spPr>
        <p:txBody>
          <a:bodyPr>
            <a:noAutofit/>
          </a:bodyPr>
          <a:lstStyle/>
          <a:p>
            <a:r>
              <a:rPr lang="en-US" sz="1800" dirty="0" smtClean="0"/>
              <a:t>7500 images (1000 held as </a:t>
            </a:r>
            <a:r>
              <a:rPr lang="en-US" sz="1800" dirty="0" err="1" smtClean="0"/>
              <a:t>testset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Training time: approx. 12 hours </a:t>
            </a:r>
          </a:p>
          <a:p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epth 25, 4 trees, 10k WL/node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61" y="1595698"/>
            <a:ext cx="7222369" cy="25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Hand </a:t>
            </a:r>
            <a:r>
              <a:rPr lang="en-US" dirty="0" smtClean="0"/>
              <a:t>Detection Dataset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1738" y="12082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Dataset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2300" y="12082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F7F7F"/>
                </a:solidFill>
                <a:latin typeface="Helvetica Neue"/>
                <a:cs typeface="Helvetica Neue"/>
              </a:rPr>
              <a:t>Predicted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686800" cy="29991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Goal: labeled RGBD images</a:t>
            </a:r>
          </a:p>
          <a:p>
            <a:pPr lvl="1"/>
            <a:r>
              <a:rPr lang="en-US" sz="1600" dirty="0" smtClean="0"/>
              <a:t>{{RGBD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1</a:t>
            </a:r>
            <a:r>
              <a:rPr lang="en-US" sz="1600" dirty="0"/>
              <a:t>}, {</a:t>
            </a:r>
            <a:r>
              <a:rPr lang="en-US" sz="1600" dirty="0" smtClean="0"/>
              <a:t>RGBD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}, …}, </a:t>
            </a:r>
            <a:r>
              <a:rPr lang="en-US" sz="1600" dirty="0" err="1" smtClean="0"/>
              <a:t>pose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i="1" dirty="0" smtClean="0"/>
              <a:t>in R</a:t>
            </a:r>
            <a:r>
              <a:rPr lang="en-US" sz="1600" i="1" baseline="30000" dirty="0" smtClean="0"/>
              <a:t>42</a:t>
            </a:r>
          </a:p>
          <a:p>
            <a:pPr lvl="1"/>
            <a:r>
              <a:rPr lang="en-US" sz="1600" i="1" dirty="0" smtClean="0"/>
              <a:t>Synthetic data doesn’t capture device noise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313395" y="117346"/>
            <a:ext cx="2736000" cy="2502765"/>
            <a:chOff x="6311779" y="317633"/>
            <a:chExt cx="2736000" cy="2502765"/>
          </a:xfrm>
        </p:grpSpPr>
        <p:pic>
          <p:nvPicPr>
            <p:cNvPr id="13" name="Picture 12" descr="C:\Users\tompson\Documents\GitRepos\NYU\Research\2013_05_01_Summer\HandPaper\figures\train_data_3_6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1779" y="686244"/>
              <a:ext cx="2736000" cy="18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311780" y="32765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1</a:t>
              </a:r>
              <a:endParaRPr lang="en-US" kern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25329" y="32765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2</a:t>
              </a:r>
              <a:endParaRPr lang="en-US" kern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32288" y="31763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3</a:t>
              </a:r>
              <a:endParaRPr lang="en-US" kern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11780" y="245106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4</a:t>
              </a:r>
              <a:endParaRPr lang="en-US" kern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25329" y="245106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5</a:t>
              </a:r>
              <a:endParaRPr lang="en-US" kern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32288" y="244104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6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75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29991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Goal: labeled RGBD images</a:t>
            </a:r>
          </a:p>
          <a:p>
            <a:pPr lvl="1"/>
            <a:r>
              <a:rPr lang="en-US" sz="1600" dirty="0" smtClean="0"/>
              <a:t>{{RGBD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1</a:t>
            </a:r>
            <a:r>
              <a:rPr lang="en-US" sz="1600" dirty="0"/>
              <a:t>}, {</a:t>
            </a:r>
            <a:r>
              <a:rPr lang="en-US" sz="1600" dirty="0" smtClean="0"/>
              <a:t>RGBD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}, …}, </a:t>
            </a:r>
            <a:r>
              <a:rPr lang="en-US" sz="1600" dirty="0" err="1" smtClean="0"/>
              <a:t>pose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i="1" dirty="0" smtClean="0"/>
              <a:t>in R</a:t>
            </a:r>
            <a:r>
              <a:rPr lang="en-US" sz="1600" i="1" baseline="30000" dirty="0" smtClean="0"/>
              <a:t>42</a:t>
            </a:r>
          </a:p>
          <a:p>
            <a:pPr lvl="1"/>
            <a:r>
              <a:rPr lang="en-US" sz="1600" i="1" dirty="0" smtClean="0"/>
              <a:t>Synthetic data doesn’t capture device noise!</a:t>
            </a:r>
            <a:endParaRPr lang="en-US" sz="1600" dirty="0" smtClean="0"/>
          </a:p>
          <a:p>
            <a:r>
              <a:rPr lang="en-US" sz="1800" dirty="0"/>
              <a:t>Analysis-by-synthesis from </a:t>
            </a:r>
            <a:r>
              <a:rPr lang="en-US" sz="1800" dirty="0" err="1"/>
              <a:t>Oikonomidis</a:t>
            </a:r>
            <a:r>
              <a:rPr lang="en-US" sz="1800" dirty="0"/>
              <a:t> et al.</a:t>
            </a:r>
            <a:r>
              <a:rPr lang="en-US" sz="1800" baseline="30000" dirty="0"/>
              <a:t>[1</a:t>
            </a:r>
            <a:r>
              <a:rPr lang="en-US" sz="1800" baseline="30000" dirty="0" smtClean="0"/>
              <a:t>]</a:t>
            </a:r>
            <a:endParaRPr lang="en-US" sz="18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4772" y="4930322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I.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Oikonomidis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et al., Efficient model-based 3D tracking of hand articulations using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Kinect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, BMVC ‘11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313395" y="117346"/>
            <a:ext cx="2736000" cy="2502765"/>
            <a:chOff x="6311779" y="317633"/>
            <a:chExt cx="2736000" cy="2502765"/>
          </a:xfrm>
        </p:grpSpPr>
        <p:pic>
          <p:nvPicPr>
            <p:cNvPr id="14" name="Picture 13" descr="C:\Users\tompson\Documents\GitRepos\NYU\Research\2013_05_01_Summer\HandPaper\figures\train_data_3_6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1779" y="686244"/>
              <a:ext cx="2736000" cy="18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311780" y="32765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1</a:t>
              </a:r>
              <a:endParaRPr lang="en-US" kern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25329" y="32765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2</a:t>
              </a:r>
              <a:endParaRPr lang="en-US" kern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32288" y="31763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3</a:t>
              </a:r>
              <a:endParaRPr lang="en-US" kern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11780" y="245106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4</a:t>
              </a:r>
              <a:endParaRPr lang="en-US" kern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25329" y="245106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5</a:t>
              </a:r>
              <a:endParaRPr lang="en-US" kern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32288" y="244104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6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8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29991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Goal: labeled RGBD images</a:t>
            </a:r>
          </a:p>
          <a:p>
            <a:pPr lvl="1"/>
            <a:r>
              <a:rPr lang="en-US" sz="1600" dirty="0" smtClean="0"/>
              <a:t>{{RGBD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1</a:t>
            </a:r>
            <a:r>
              <a:rPr lang="en-US" sz="1600" dirty="0"/>
              <a:t>}, {</a:t>
            </a:r>
            <a:r>
              <a:rPr lang="en-US" sz="1600" dirty="0" smtClean="0"/>
              <a:t>RGBD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}, …}, </a:t>
            </a:r>
            <a:r>
              <a:rPr lang="en-US" sz="1600" dirty="0" err="1" smtClean="0"/>
              <a:t>pose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i="1" dirty="0" smtClean="0"/>
              <a:t>in R</a:t>
            </a:r>
            <a:r>
              <a:rPr lang="en-US" sz="1600" i="1" baseline="30000" dirty="0" smtClean="0"/>
              <a:t>42</a:t>
            </a:r>
          </a:p>
          <a:p>
            <a:pPr lvl="1"/>
            <a:r>
              <a:rPr lang="en-US" sz="1600" i="1" dirty="0" smtClean="0"/>
              <a:t>Synthetic data doesn’t capture device noise!</a:t>
            </a:r>
            <a:endParaRPr lang="en-US" sz="1600" dirty="0" smtClean="0"/>
          </a:p>
          <a:p>
            <a:r>
              <a:rPr lang="en-US" sz="1800" dirty="0" smtClean="0"/>
              <a:t>Analysis-by-synthesis from </a:t>
            </a:r>
            <a:r>
              <a:rPr lang="en-US" sz="1800" dirty="0" err="1" smtClean="0"/>
              <a:t>Oikonomidis</a:t>
            </a:r>
            <a:r>
              <a:rPr lang="en-US" sz="1800" dirty="0" smtClean="0"/>
              <a:t> et al.</a:t>
            </a:r>
            <a:r>
              <a:rPr lang="en-US" sz="1800" baseline="30000" dirty="0" smtClean="0"/>
              <a:t>[1]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313395" y="117346"/>
            <a:ext cx="2736000" cy="2502765"/>
            <a:chOff x="6311779" y="317633"/>
            <a:chExt cx="2736000" cy="2502765"/>
          </a:xfrm>
        </p:grpSpPr>
        <p:pic>
          <p:nvPicPr>
            <p:cNvPr id="32" name="Picture 31" descr="C:\Users\tompson\Documents\GitRepos\NYU\Research\2013_05_01_Summer\HandPaper\figures\train_data_3_6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1779" y="686244"/>
              <a:ext cx="2736000" cy="18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311780" y="32765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1</a:t>
              </a:r>
              <a:endParaRPr lang="en-US" kern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25329" y="32765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2</a:t>
              </a:r>
              <a:endParaRPr lang="en-US" kern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32288" y="31763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3</a:t>
              </a:r>
              <a:endParaRPr lang="en-US" kern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11780" y="245106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4</a:t>
              </a:r>
              <a:endParaRPr lang="en-US" kern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25329" y="245106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5</a:t>
              </a:r>
              <a:endParaRPr lang="en-US" kern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32288" y="244104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6</a:t>
              </a:r>
              <a:endParaRPr lang="en-US" kern="1200" dirty="0"/>
            </a:p>
          </p:txBody>
        </p:sp>
      </p:grp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4772" y="4930322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I.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Oikonomidis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et al., Efficient model-based 3D tracking of hand articulations using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Kinect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, BMVC ‘11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20808" y="2932867"/>
            <a:ext cx="8097644" cy="1439204"/>
            <a:chOff x="323528" y="4005064"/>
            <a:chExt cx="8496944" cy="1629051"/>
          </a:xfrm>
        </p:grpSpPr>
        <p:sp>
          <p:nvSpPr>
            <p:cNvPr id="55" name="Rectangle 54"/>
            <p:cNvSpPr/>
            <p:nvPr/>
          </p:nvSpPr>
          <p:spPr>
            <a:xfrm>
              <a:off x="6953543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NM: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f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ast local convergence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649287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PSO: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search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space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coverage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57" name="Straight Connector 56"/>
            <p:cNvCxnSpPr>
              <a:stCxn id="56" idx="3"/>
              <a:endCxn id="55" idx="1"/>
            </p:cNvCxnSpPr>
            <p:nvPr/>
          </p:nvCxnSpPr>
          <p:spPr>
            <a:xfrm>
              <a:off x="6516216" y="4832999"/>
              <a:ext cx="437327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159550" y="5372784"/>
              <a:ext cx="489737" cy="261331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4159550" y="4005064"/>
              <a:ext cx="489737" cy="28815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484771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Render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61" name="Straight Connector 60"/>
            <p:cNvCxnSpPr>
              <a:stCxn id="60" idx="3"/>
              <a:endCxn id="65" idx="1"/>
            </p:cNvCxnSpPr>
            <p:nvPr/>
          </p:nvCxnSpPr>
          <p:spPr>
            <a:xfrm>
              <a:off x="2087008" y="4377430"/>
              <a:ext cx="31039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2"/>
              <a:endCxn id="66" idx="0"/>
            </p:cNvCxnSpPr>
            <p:nvPr/>
          </p:nvCxnSpPr>
          <p:spPr>
            <a:xfrm>
              <a:off x="3198518" y="4653137"/>
              <a:ext cx="0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6" idx="1"/>
              <a:endCxn id="67" idx="3"/>
            </p:cNvCxnSpPr>
            <p:nvPr/>
          </p:nvCxnSpPr>
          <p:spPr>
            <a:xfrm flipH="1">
              <a:off x="2087579" y="5204696"/>
              <a:ext cx="30982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7" idx="0"/>
              <a:endCxn id="60" idx="2"/>
            </p:cNvCxnSpPr>
            <p:nvPr/>
          </p:nvCxnSpPr>
          <p:spPr>
            <a:xfrm flipH="1" flipV="1">
              <a:off x="1285889" y="4653137"/>
              <a:ext cx="571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2397399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Evaluate Fit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397399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Check Termination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85342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Adjust 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3528" y="4005064"/>
              <a:ext cx="3836022" cy="162905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latin typeface="Helvetica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6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29991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Goal: labeled RGBD images</a:t>
            </a:r>
          </a:p>
          <a:p>
            <a:pPr lvl="1"/>
            <a:r>
              <a:rPr lang="en-US" sz="1600" dirty="0" smtClean="0"/>
              <a:t>{{RGBD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1</a:t>
            </a:r>
            <a:r>
              <a:rPr lang="en-US" sz="1600" dirty="0"/>
              <a:t>}, {</a:t>
            </a:r>
            <a:r>
              <a:rPr lang="en-US" sz="1600" dirty="0" smtClean="0"/>
              <a:t>RGBD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}, …}, </a:t>
            </a:r>
            <a:r>
              <a:rPr lang="en-US" sz="1600" dirty="0" err="1" smtClean="0"/>
              <a:t>pose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i="1" dirty="0" smtClean="0"/>
              <a:t>in R</a:t>
            </a:r>
            <a:r>
              <a:rPr lang="en-US" sz="1600" i="1" baseline="30000" dirty="0" smtClean="0"/>
              <a:t>42</a:t>
            </a:r>
          </a:p>
          <a:p>
            <a:pPr lvl="1"/>
            <a:r>
              <a:rPr lang="en-US" sz="1600" i="1" dirty="0" smtClean="0"/>
              <a:t>Synthetic data doesn’t capture device noise!</a:t>
            </a:r>
            <a:endParaRPr lang="en-US" sz="1600" dirty="0" smtClean="0"/>
          </a:p>
          <a:p>
            <a:r>
              <a:rPr lang="en-US" sz="1800" dirty="0"/>
              <a:t>Analysis-by-</a:t>
            </a:r>
            <a:r>
              <a:rPr lang="en-US" sz="1800" dirty="0" smtClean="0"/>
              <a:t>synthesis from </a:t>
            </a:r>
            <a:r>
              <a:rPr lang="en-US" sz="1800" dirty="0" err="1"/>
              <a:t>Oikonomidis</a:t>
            </a:r>
            <a:r>
              <a:rPr lang="en-US" sz="1800" dirty="0"/>
              <a:t> et al.</a:t>
            </a:r>
            <a:r>
              <a:rPr lang="en-US" sz="1800" baseline="30000" dirty="0"/>
              <a:t>[1</a:t>
            </a:r>
            <a:r>
              <a:rPr lang="en-US" sz="1800" baseline="30000" dirty="0" smtClean="0"/>
              <a:t>]</a:t>
            </a:r>
            <a:endParaRPr lang="en-US" sz="18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4772" y="4930322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I.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Oikonomidis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et al., Efficient model-based 3D tracking of hand articulations using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Kinect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, BMVC ‘11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313395" y="117346"/>
            <a:ext cx="2736000" cy="2502765"/>
            <a:chOff x="6311779" y="317633"/>
            <a:chExt cx="2736000" cy="2502765"/>
          </a:xfrm>
        </p:grpSpPr>
        <p:pic>
          <p:nvPicPr>
            <p:cNvPr id="33" name="Picture 32" descr="C:\Users\tompson\Documents\GitRepos\NYU\Research\2013_05_01_Summer\HandPaper\figures\train_data_3_6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1779" y="686244"/>
              <a:ext cx="2736000" cy="18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311780" y="32765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1</a:t>
              </a:r>
              <a:endParaRPr lang="en-US" kern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25329" y="32765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2</a:t>
              </a:r>
              <a:endParaRPr lang="en-US" kern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32288" y="31763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3</a:t>
              </a:r>
              <a:endParaRPr lang="en-US" kern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1780" y="245106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4</a:t>
              </a:r>
              <a:endParaRPr lang="en-US" kern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5329" y="245106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5</a:t>
              </a:r>
              <a:endParaRPr lang="en-US" kern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32288" y="244104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6</a:t>
              </a:r>
              <a:endParaRPr lang="en-US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0808" y="2932867"/>
            <a:ext cx="8097644" cy="1439204"/>
            <a:chOff x="323528" y="4005064"/>
            <a:chExt cx="8496944" cy="1629051"/>
          </a:xfrm>
        </p:grpSpPr>
        <p:sp>
          <p:nvSpPr>
            <p:cNvPr id="30" name="Rectangle 29"/>
            <p:cNvSpPr/>
            <p:nvPr/>
          </p:nvSpPr>
          <p:spPr>
            <a:xfrm>
              <a:off x="6953543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NM: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f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ast local convergence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49287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PSO: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search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space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coverage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30" idx="1"/>
            </p:cNvCxnSpPr>
            <p:nvPr/>
          </p:nvCxnSpPr>
          <p:spPr>
            <a:xfrm>
              <a:off x="6516216" y="4832999"/>
              <a:ext cx="437327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159550" y="5372784"/>
              <a:ext cx="489737" cy="261331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159550" y="4005064"/>
              <a:ext cx="489737" cy="28815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484771" y="4101722"/>
              <a:ext cx="1602237" cy="551415"/>
            </a:xfrm>
            <a:prstGeom prst="roundRect">
              <a:avLst/>
            </a:prstGeom>
            <a:solidFill>
              <a:srgbClr val="3D89F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Render </a:t>
              </a:r>
              <a:r>
                <a:rPr lang="en-US" sz="1600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Hypothesis</a:t>
              </a:r>
              <a:endParaRPr lang="en-US" sz="1600" b="1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60" name="Straight Connector 59"/>
            <p:cNvCxnSpPr>
              <a:stCxn id="59" idx="3"/>
              <a:endCxn id="64" idx="1"/>
            </p:cNvCxnSpPr>
            <p:nvPr/>
          </p:nvCxnSpPr>
          <p:spPr>
            <a:xfrm>
              <a:off x="2087008" y="4377430"/>
              <a:ext cx="31039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4" idx="2"/>
              <a:endCxn id="65" idx="0"/>
            </p:cNvCxnSpPr>
            <p:nvPr/>
          </p:nvCxnSpPr>
          <p:spPr>
            <a:xfrm>
              <a:off x="3198518" y="4653137"/>
              <a:ext cx="0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1"/>
              <a:endCxn id="66" idx="3"/>
            </p:cNvCxnSpPr>
            <p:nvPr/>
          </p:nvCxnSpPr>
          <p:spPr>
            <a:xfrm flipH="1">
              <a:off x="2087579" y="5204696"/>
              <a:ext cx="30982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6" idx="0"/>
              <a:endCxn id="59" idx="2"/>
            </p:cNvCxnSpPr>
            <p:nvPr/>
          </p:nvCxnSpPr>
          <p:spPr>
            <a:xfrm flipH="1" flipV="1">
              <a:off x="1285889" y="4653137"/>
              <a:ext cx="571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2397399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Evaluate Fit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397399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Check Termination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85342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Adjust 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3528" y="4005064"/>
              <a:ext cx="3836022" cy="162905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latin typeface="Helvetica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6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29991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Goal: labeled RGBD images</a:t>
            </a:r>
          </a:p>
          <a:p>
            <a:pPr lvl="1"/>
            <a:r>
              <a:rPr lang="en-US" sz="1600" dirty="0" smtClean="0"/>
              <a:t>{{RGBD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1</a:t>
            </a:r>
            <a:r>
              <a:rPr lang="en-US" sz="1600" dirty="0"/>
              <a:t>}, {</a:t>
            </a:r>
            <a:r>
              <a:rPr lang="en-US" sz="1600" dirty="0" smtClean="0"/>
              <a:t>RGBD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}, …}, </a:t>
            </a:r>
            <a:r>
              <a:rPr lang="en-US" sz="1600" dirty="0" err="1" smtClean="0"/>
              <a:t>pose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i="1" dirty="0" smtClean="0"/>
              <a:t>in R</a:t>
            </a:r>
            <a:r>
              <a:rPr lang="en-US" sz="1600" i="1" baseline="30000" dirty="0" smtClean="0"/>
              <a:t>42</a:t>
            </a:r>
          </a:p>
          <a:p>
            <a:pPr lvl="1"/>
            <a:r>
              <a:rPr lang="en-US" sz="1600" i="1" dirty="0" smtClean="0"/>
              <a:t>Synthetic data doesn’t capture device noise!</a:t>
            </a:r>
            <a:endParaRPr lang="en-US" sz="1600" dirty="0" smtClean="0"/>
          </a:p>
          <a:p>
            <a:r>
              <a:rPr lang="en-US" sz="1800" dirty="0"/>
              <a:t>Analysis-by-synthesis from </a:t>
            </a:r>
            <a:r>
              <a:rPr lang="en-US" sz="1800" dirty="0" err="1"/>
              <a:t>Oikonomidis</a:t>
            </a:r>
            <a:r>
              <a:rPr lang="en-US" sz="1800" dirty="0"/>
              <a:t> et al.</a:t>
            </a:r>
            <a:r>
              <a:rPr lang="en-US" sz="1800" baseline="30000" dirty="0"/>
              <a:t>[1</a:t>
            </a:r>
            <a:r>
              <a:rPr lang="en-US" sz="1800" baseline="30000" dirty="0" smtClean="0"/>
              <a:t>]</a:t>
            </a:r>
            <a:endParaRPr lang="en-US" sz="18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313395" y="117346"/>
            <a:ext cx="2736000" cy="2502765"/>
            <a:chOff x="6311779" y="317633"/>
            <a:chExt cx="2736000" cy="2502765"/>
          </a:xfrm>
        </p:grpSpPr>
        <p:pic>
          <p:nvPicPr>
            <p:cNvPr id="33" name="Picture 32" descr="C:\Users\tompson\Documents\GitRepos\NYU\Research\2013_05_01_Summer\HandPaper\figures\train_data_3_6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1779" y="686244"/>
              <a:ext cx="2736000" cy="18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311780" y="32765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1</a:t>
              </a:r>
              <a:endParaRPr lang="en-US" kern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25329" y="32765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2</a:t>
              </a:r>
              <a:endParaRPr lang="en-US" kern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32288" y="31763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3</a:t>
              </a:r>
              <a:endParaRPr lang="en-US" kern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1780" y="245106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4</a:t>
              </a:r>
              <a:endParaRPr lang="en-US" kern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5329" y="245106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5</a:t>
              </a:r>
              <a:endParaRPr lang="en-US" kern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32288" y="244104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6</a:t>
              </a:r>
              <a:endParaRPr lang="en-US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0808" y="2932867"/>
            <a:ext cx="8097644" cy="1439204"/>
            <a:chOff x="323528" y="4005064"/>
            <a:chExt cx="8496944" cy="1629051"/>
          </a:xfrm>
        </p:grpSpPr>
        <p:sp>
          <p:nvSpPr>
            <p:cNvPr id="30" name="Rectangle 29"/>
            <p:cNvSpPr/>
            <p:nvPr/>
          </p:nvSpPr>
          <p:spPr>
            <a:xfrm>
              <a:off x="6953543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NM: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f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ast local convergence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49287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PSO: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search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space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coverage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30" idx="1"/>
            </p:cNvCxnSpPr>
            <p:nvPr/>
          </p:nvCxnSpPr>
          <p:spPr>
            <a:xfrm>
              <a:off x="6516216" y="4832999"/>
              <a:ext cx="437327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159550" y="5372784"/>
              <a:ext cx="489737" cy="261331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159550" y="4005064"/>
              <a:ext cx="489737" cy="28815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484771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Render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60" name="Straight Connector 59"/>
            <p:cNvCxnSpPr>
              <a:stCxn id="59" idx="3"/>
              <a:endCxn id="64" idx="1"/>
            </p:cNvCxnSpPr>
            <p:nvPr/>
          </p:nvCxnSpPr>
          <p:spPr>
            <a:xfrm>
              <a:off x="2087008" y="4377430"/>
              <a:ext cx="31039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4" idx="2"/>
              <a:endCxn id="65" idx="0"/>
            </p:cNvCxnSpPr>
            <p:nvPr/>
          </p:nvCxnSpPr>
          <p:spPr>
            <a:xfrm>
              <a:off x="3198518" y="4653137"/>
              <a:ext cx="0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1"/>
              <a:endCxn id="66" idx="3"/>
            </p:cNvCxnSpPr>
            <p:nvPr/>
          </p:nvCxnSpPr>
          <p:spPr>
            <a:xfrm flipH="1">
              <a:off x="2087579" y="5204696"/>
              <a:ext cx="30982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6" idx="0"/>
              <a:endCxn id="59" idx="2"/>
            </p:cNvCxnSpPr>
            <p:nvPr/>
          </p:nvCxnSpPr>
          <p:spPr>
            <a:xfrm flipH="1" flipV="1">
              <a:off x="1285889" y="4653137"/>
              <a:ext cx="571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2397399" y="4101722"/>
              <a:ext cx="1602237" cy="551415"/>
            </a:xfrm>
            <a:prstGeom prst="roundRect">
              <a:avLst/>
            </a:prstGeom>
            <a:solidFill>
              <a:srgbClr val="3D89F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Evaluate Fit</a:t>
              </a:r>
              <a:endParaRPr lang="en-US" sz="1600" b="1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397399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Check Termination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85342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Adjust 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3528" y="4005064"/>
              <a:ext cx="3836022" cy="162905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latin typeface="HelveticaNeue"/>
              </a:endParaRPr>
            </a:p>
          </p:txBody>
        </p:sp>
      </p:grp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84772" y="4930322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I.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Oikonomidis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et al., Efficient model-based 3D tracking of hand articulations using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Kinect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, BMVC ‘11</a:t>
            </a:r>
          </a:p>
        </p:txBody>
      </p:sp>
    </p:spTree>
    <p:extLst>
      <p:ext uri="{BB962C8B-B14F-4D97-AF65-F5344CB8AC3E}">
        <p14:creationId xmlns:p14="http://schemas.microsoft.com/office/powerpoint/2010/main" val="26606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29991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Goal: labeled RGBD images</a:t>
            </a:r>
          </a:p>
          <a:p>
            <a:pPr lvl="1"/>
            <a:r>
              <a:rPr lang="en-US" sz="1600" dirty="0" smtClean="0"/>
              <a:t>{{RGBD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1</a:t>
            </a:r>
            <a:r>
              <a:rPr lang="en-US" sz="1600" dirty="0"/>
              <a:t>}, {</a:t>
            </a:r>
            <a:r>
              <a:rPr lang="en-US" sz="1600" dirty="0" smtClean="0"/>
              <a:t>RGBD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}, …}, </a:t>
            </a:r>
            <a:r>
              <a:rPr lang="en-US" sz="1600" dirty="0" err="1" smtClean="0"/>
              <a:t>pose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i="1" dirty="0" smtClean="0"/>
              <a:t>in R</a:t>
            </a:r>
            <a:r>
              <a:rPr lang="en-US" sz="1600" i="1" baseline="30000" dirty="0" smtClean="0"/>
              <a:t>42</a:t>
            </a:r>
          </a:p>
          <a:p>
            <a:pPr lvl="1"/>
            <a:r>
              <a:rPr lang="en-US" sz="1600" i="1" dirty="0" smtClean="0"/>
              <a:t>Synthetic data doesn’t capture device noise!</a:t>
            </a:r>
            <a:endParaRPr lang="en-US" sz="1600" dirty="0" smtClean="0"/>
          </a:p>
          <a:p>
            <a:r>
              <a:rPr lang="en-US" sz="1800" dirty="0"/>
              <a:t>Analysis-by-synthesis from </a:t>
            </a:r>
            <a:r>
              <a:rPr lang="en-US" sz="1800" dirty="0" err="1"/>
              <a:t>Oikonomidis</a:t>
            </a:r>
            <a:r>
              <a:rPr lang="en-US" sz="1800" dirty="0"/>
              <a:t> et al.</a:t>
            </a:r>
            <a:r>
              <a:rPr lang="en-US" sz="1800" baseline="30000" dirty="0"/>
              <a:t>[1</a:t>
            </a:r>
            <a:r>
              <a:rPr lang="en-US" sz="1800" baseline="30000" dirty="0" smtClean="0"/>
              <a:t>]</a:t>
            </a:r>
            <a:endParaRPr lang="en-US" sz="18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313395" y="117346"/>
            <a:ext cx="2736000" cy="2502765"/>
            <a:chOff x="6311779" y="317633"/>
            <a:chExt cx="2736000" cy="2502765"/>
          </a:xfrm>
        </p:grpSpPr>
        <p:pic>
          <p:nvPicPr>
            <p:cNvPr id="33" name="Picture 32" descr="C:\Users\tompson\Documents\GitRepos\NYU\Research\2013_05_01_Summer\HandPaper\figures\train_data_3_6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1779" y="686244"/>
              <a:ext cx="2736000" cy="18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311780" y="32765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1</a:t>
              </a:r>
              <a:endParaRPr lang="en-US" kern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25329" y="32765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2</a:t>
              </a:r>
              <a:endParaRPr lang="en-US" kern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32288" y="31763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3</a:t>
              </a:r>
              <a:endParaRPr lang="en-US" kern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1780" y="245106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4</a:t>
              </a:r>
              <a:endParaRPr lang="en-US" kern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5329" y="245106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5</a:t>
              </a:r>
              <a:endParaRPr lang="en-US" kern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32288" y="244104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6</a:t>
              </a:r>
              <a:endParaRPr lang="en-US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0808" y="2932867"/>
            <a:ext cx="8097644" cy="1439204"/>
            <a:chOff x="323528" y="4005064"/>
            <a:chExt cx="8496944" cy="1629051"/>
          </a:xfrm>
        </p:grpSpPr>
        <p:sp>
          <p:nvSpPr>
            <p:cNvPr id="30" name="Rectangle 29"/>
            <p:cNvSpPr/>
            <p:nvPr/>
          </p:nvSpPr>
          <p:spPr>
            <a:xfrm>
              <a:off x="6953543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NM: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f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ast local convergence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49287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PSO: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search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space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coverage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30" idx="1"/>
            </p:cNvCxnSpPr>
            <p:nvPr/>
          </p:nvCxnSpPr>
          <p:spPr>
            <a:xfrm>
              <a:off x="6516216" y="4832999"/>
              <a:ext cx="437327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159550" y="5372784"/>
              <a:ext cx="489737" cy="261331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159550" y="4005064"/>
              <a:ext cx="489737" cy="28815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484771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Render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60" name="Straight Connector 59"/>
            <p:cNvCxnSpPr>
              <a:stCxn id="59" idx="3"/>
              <a:endCxn id="64" idx="1"/>
            </p:cNvCxnSpPr>
            <p:nvPr/>
          </p:nvCxnSpPr>
          <p:spPr>
            <a:xfrm>
              <a:off x="2087008" y="4377430"/>
              <a:ext cx="31039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4" idx="2"/>
              <a:endCxn id="65" idx="0"/>
            </p:cNvCxnSpPr>
            <p:nvPr/>
          </p:nvCxnSpPr>
          <p:spPr>
            <a:xfrm>
              <a:off x="3198518" y="4653137"/>
              <a:ext cx="0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1"/>
              <a:endCxn id="66" idx="3"/>
            </p:cNvCxnSpPr>
            <p:nvPr/>
          </p:nvCxnSpPr>
          <p:spPr>
            <a:xfrm flipH="1">
              <a:off x="2087579" y="5204696"/>
              <a:ext cx="30982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6" idx="0"/>
              <a:endCxn id="59" idx="2"/>
            </p:cNvCxnSpPr>
            <p:nvPr/>
          </p:nvCxnSpPr>
          <p:spPr>
            <a:xfrm flipH="1" flipV="1">
              <a:off x="1285889" y="4653137"/>
              <a:ext cx="571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2397399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Evaluate Fit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397399" y="4928988"/>
              <a:ext cx="1602237" cy="551415"/>
            </a:xfrm>
            <a:prstGeom prst="roundRect">
              <a:avLst/>
            </a:prstGeom>
            <a:solidFill>
              <a:srgbClr val="3D89F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Check Termination</a:t>
              </a:r>
              <a:endParaRPr lang="en-US" sz="1600" b="1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85342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Adjust 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3528" y="4005064"/>
              <a:ext cx="3836022" cy="162905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latin typeface="HelveticaNeue"/>
              </a:endParaRPr>
            </a:p>
          </p:txBody>
        </p:sp>
      </p:grp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84772" y="4930322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I.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Oikonomidis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et al., Efficient model-based 3D tracking of hand articulations using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Kinect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, BMVC ‘11</a:t>
            </a:r>
          </a:p>
        </p:txBody>
      </p:sp>
    </p:spTree>
    <p:extLst>
      <p:ext uri="{BB962C8B-B14F-4D97-AF65-F5344CB8AC3E}">
        <p14:creationId xmlns:p14="http://schemas.microsoft.com/office/powerpoint/2010/main" val="14991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29991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Goal: labeled RGBD images</a:t>
            </a:r>
          </a:p>
          <a:p>
            <a:pPr lvl="1"/>
            <a:r>
              <a:rPr lang="en-US" sz="1600" dirty="0" smtClean="0"/>
              <a:t>{{RGBD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1</a:t>
            </a:r>
            <a:r>
              <a:rPr lang="en-US" sz="1600" dirty="0"/>
              <a:t>}, {</a:t>
            </a:r>
            <a:r>
              <a:rPr lang="en-US" sz="1600" dirty="0" smtClean="0"/>
              <a:t>RGBD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}, …}, </a:t>
            </a:r>
            <a:r>
              <a:rPr lang="en-US" sz="1600" dirty="0" err="1" smtClean="0"/>
              <a:t>pose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i="1" dirty="0" smtClean="0"/>
              <a:t>in R</a:t>
            </a:r>
            <a:r>
              <a:rPr lang="en-US" sz="1600" i="1" baseline="30000" dirty="0" smtClean="0"/>
              <a:t>42</a:t>
            </a:r>
          </a:p>
          <a:p>
            <a:pPr lvl="1"/>
            <a:r>
              <a:rPr lang="en-US" sz="1600" i="1" dirty="0" smtClean="0"/>
              <a:t>Synthetic data doesn’t capture device noise!</a:t>
            </a:r>
            <a:endParaRPr lang="en-US" sz="1600" dirty="0" smtClean="0"/>
          </a:p>
          <a:p>
            <a:r>
              <a:rPr lang="en-US" sz="1800" dirty="0"/>
              <a:t>Analysis-by-synthesis from </a:t>
            </a:r>
            <a:r>
              <a:rPr lang="en-US" sz="1800" dirty="0" err="1"/>
              <a:t>Oikonomidis</a:t>
            </a:r>
            <a:r>
              <a:rPr lang="en-US" sz="1800" dirty="0"/>
              <a:t> et al.</a:t>
            </a:r>
            <a:r>
              <a:rPr lang="en-US" sz="1800" baseline="30000" dirty="0"/>
              <a:t>[1</a:t>
            </a:r>
            <a:r>
              <a:rPr lang="en-US" sz="1800" baseline="30000" dirty="0" smtClean="0"/>
              <a:t>]</a:t>
            </a:r>
            <a:endParaRPr lang="en-US" sz="18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313395" y="117346"/>
            <a:ext cx="2736000" cy="2502765"/>
            <a:chOff x="6311779" y="317633"/>
            <a:chExt cx="2736000" cy="2502765"/>
          </a:xfrm>
        </p:grpSpPr>
        <p:pic>
          <p:nvPicPr>
            <p:cNvPr id="33" name="Picture 32" descr="C:\Users\tompson\Documents\GitRepos\NYU\Research\2013_05_01_Summer\HandPaper\figures\train_data_3_6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1779" y="686244"/>
              <a:ext cx="2736000" cy="18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311780" y="32765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1</a:t>
              </a:r>
              <a:endParaRPr lang="en-US" kern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25329" y="32765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2</a:t>
              </a:r>
              <a:endParaRPr lang="en-US" kern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32288" y="31763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3</a:t>
              </a:r>
              <a:endParaRPr lang="en-US" kern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1780" y="245106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4</a:t>
              </a:r>
              <a:endParaRPr lang="en-US" kern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5329" y="245106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5</a:t>
              </a:r>
              <a:endParaRPr lang="en-US" kern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32288" y="244104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6</a:t>
              </a:r>
              <a:endParaRPr lang="en-US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0808" y="2932867"/>
            <a:ext cx="8097644" cy="1439204"/>
            <a:chOff x="323528" y="4005064"/>
            <a:chExt cx="8496944" cy="1629051"/>
          </a:xfrm>
        </p:grpSpPr>
        <p:sp>
          <p:nvSpPr>
            <p:cNvPr id="30" name="Rectangle 29"/>
            <p:cNvSpPr/>
            <p:nvPr/>
          </p:nvSpPr>
          <p:spPr>
            <a:xfrm>
              <a:off x="6953543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NM: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f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ast local convergence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49287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PSO: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search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space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coverage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30" idx="1"/>
            </p:cNvCxnSpPr>
            <p:nvPr/>
          </p:nvCxnSpPr>
          <p:spPr>
            <a:xfrm>
              <a:off x="6516216" y="4832999"/>
              <a:ext cx="437327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159550" y="5372784"/>
              <a:ext cx="489737" cy="261331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159550" y="4005064"/>
              <a:ext cx="489737" cy="28815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484771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Render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60" name="Straight Connector 59"/>
            <p:cNvCxnSpPr>
              <a:stCxn id="59" idx="3"/>
              <a:endCxn id="64" idx="1"/>
            </p:cNvCxnSpPr>
            <p:nvPr/>
          </p:nvCxnSpPr>
          <p:spPr>
            <a:xfrm>
              <a:off x="2087008" y="4377430"/>
              <a:ext cx="31039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4" idx="2"/>
              <a:endCxn id="65" idx="0"/>
            </p:cNvCxnSpPr>
            <p:nvPr/>
          </p:nvCxnSpPr>
          <p:spPr>
            <a:xfrm>
              <a:off x="3198518" y="4653137"/>
              <a:ext cx="0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1"/>
              <a:endCxn id="66" idx="3"/>
            </p:cNvCxnSpPr>
            <p:nvPr/>
          </p:nvCxnSpPr>
          <p:spPr>
            <a:xfrm flipH="1">
              <a:off x="2087579" y="5204696"/>
              <a:ext cx="30982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6" idx="0"/>
              <a:endCxn id="59" idx="2"/>
            </p:cNvCxnSpPr>
            <p:nvPr/>
          </p:nvCxnSpPr>
          <p:spPr>
            <a:xfrm flipH="1" flipV="1">
              <a:off x="1285889" y="4653137"/>
              <a:ext cx="571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2397399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Evaluate Fit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397399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Check Termination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85342" y="4928988"/>
              <a:ext cx="1602237" cy="551415"/>
            </a:xfrm>
            <a:prstGeom prst="roundRect">
              <a:avLst/>
            </a:prstGeom>
            <a:solidFill>
              <a:srgbClr val="3D89F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Adjust Hypothesis</a:t>
              </a:r>
              <a:endParaRPr lang="en-US" sz="1600" b="1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3528" y="4005064"/>
              <a:ext cx="3836022" cy="162905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latin typeface="HelveticaNeue"/>
              </a:endParaRPr>
            </a:p>
          </p:txBody>
        </p:sp>
      </p:grp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84772" y="4930322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I.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Oikonomidis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et al., Efficient model-based 3D tracking of hand articulations using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Kinect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, BMVC ‘11</a:t>
            </a:r>
          </a:p>
        </p:txBody>
      </p:sp>
    </p:spTree>
    <p:extLst>
      <p:ext uri="{BB962C8B-B14F-4D97-AF65-F5344CB8AC3E}">
        <p14:creationId xmlns:p14="http://schemas.microsoft.com/office/powerpoint/2010/main" val="42633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29991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Goal: labeled RGBD images</a:t>
            </a:r>
          </a:p>
          <a:p>
            <a:pPr lvl="1"/>
            <a:r>
              <a:rPr lang="en-US" sz="1600" dirty="0" smtClean="0"/>
              <a:t>{{RGBD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1</a:t>
            </a:r>
            <a:r>
              <a:rPr lang="en-US" sz="1600" dirty="0"/>
              <a:t>}, {</a:t>
            </a:r>
            <a:r>
              <a:rPr lang="en-US" sz="1600" dirty="0" smtClean="0"/>
              <a:t>RGBD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}, …}, </a:t>
            </a:r>
            <a:r>
              <a:rPr lang="en-US" sz="1600" dirty="0" err="1" smtClean="0"/>
              <a:t>pose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i="1" dirty="0" smtClean="0"/>
              <a:t>in R</a:t>
            </a:r>
            <a:r>
              <a:rPr lang="en-US" sz="1600" i="1" baseline="30000" dirty="0" smtClean="0"/>
              <a:t>42</a:t>
            </a:r>
          </a:p>
          <a:p>
            <a:pPr lvl="1"/>
            <a:r>
              <a:rPr lang="en-US" sz="1600" i="1" dirty="0" smtClean="0"/>
              <a:t>Synthetic data doesn’t capture device noise!</a:t>
            </a:r>
            <a:endParaRPr lang="en-US" sz="1600" dirty="0" smtClean="0"/>
          </a:p>
          <a:p>
            <a:r>
              <a:rPr lang="en-US" sz="1800" dirty="0"/>
              <a:t>Analysis-by-synthesis from </a:t>
            </a:r>
            <a:r>
              <a:rPr lang="en-US" sz="1800" dirty="0" err="1"/>
              <a:t>Oikonomidis</a:t>
            </a:r>
            <a:r>
              <a:rPr lang="en-US" sz="1800" dirty="0"/>
              <a:t> et al.</a:t>
            </a:r>
            <a:r>
              <a:rPr lang="en-US" sz="1800" baseline="30000" dirty="0"/>
              <a:t>[1</a:t>
            </a:r>
            <a:r>
              <a:rPr lang="en-US" sz="1800" baseline="30000" dirty="0" smtClean="0"/>
              <a:t>]</a:t>
            </a:r>
            <a:endParaRPr lang="en-US" sz="18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313395" y="117346"/>
            <a:ext cx="2736000" cy="2502765"/>
            <a:chOff x="6311779" y="317633"/>
            <a:chExt cx="2736000" cy="2502765"/>
          </a:xfrm>
        </p:grpSpPr>
        <p:pic>
          <p:nvPicPr>
            <p:cNvPr id="33" name="Picture 32" descr="C:\Users\tompson\Documents\GitRepos\NYU\Research\2013_05_01_Summer\HandPaper\figures\train_data_3_6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1779" y="686244"/>
              <a:ext cx="2736000" cy="18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311780" y="32765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1</a:t>
              </a:r>
              <a:endParaRPr lang="en-US" kern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25329" y="32765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2</a:t>
              </a:r>
              <a:endParaRPr lang="en-US" kern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32288" y="31763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3</a:t>
              </a:r>
              <a:endParaRPr lang="en-US" kern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1780" y="245106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4</a:t>
              </a:r>
              <a:endParaRPr lang="en-US" kern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5329" y="245106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5</a:t>
              </a:r>
              <a:endParaRPr lang="en-US" kern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32288" y="244104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6</a:t>
              </a:r>
              <a:endParaRPr lang="en-US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0808" y="2932867"/>
            <a:ext cx="8097644" cy="1439204"/>
            <a:chOff x="323528" y="4005064"/>
            <a:chExt cx="8496944" cy="1629051"/>
          </a:xfrm>
        </p:grpSpPr>
        <p:sp>
          <p:nvSpPr>
            <p:cNvPr id="30" name="Rectangle 29"/>
            <p:cNvSpPr/>
            <p:nvPr/>
          </p:nvSpPr>
          <p:spPr>
            <a:xfrm>
              <a:off x="6953543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NM: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f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ast local convergence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49287" y="4293214"/>
              <a:ext cx="1866929" cy="1079570"/>
            </a:xfrm>
            <a:prstGeom prst="rect">
              <a:avLst/>
            </a:prstGeom>
            <a:solidFill>
              <a:srgbClr val="3D89F9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PSO: search </a:t>
              </a:r>
              <a:r>
                <a:rPr lang="en-US" sz="1600" b="1" dirty="0">
                  <a:solidFill>
                    <a:srgbClr val="FFFFFF"/>
                  </a:solidFill>
                  <a:latin typeface="Helvetica Neue"/>
                  <a:cs typeface="Helvetica Neue"/>
                </a:rPr>
                <a:t>space </a:t>
              </a:r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coverage</a:t>
              </a:r>
              <a:endParaRPr lang="en-US" sz="1600" b="1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30" idx="1"/>
            </p:cNvCxnSpPr>
            <p:nvPr/>
          </p:nvCxnSpPr>
          <p:spPr>
            <a:xfrm>
              <a:off x="6516216" y="4832999"/>
              <a:ext cx="437327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159550" y="5372784"/>
              <a:ext cx="489737" cy="261331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159550" y="4005064"/>
              <a:ext cx="489737" cy="28815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484771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Render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60" name="Straight Connector 59"/>
            <p:cNvCxnSpPr>
              <a:stCxn id="59" idx="3"/>
              <a:endCxn id="64" idx="1"/>
            </p:cNvCxnSpPr>
            <p:nvPr/>
          </p:nvCxnSpPr>
          <p:spPr>
            <a:xfrm>
              <a:off x="2087008" y="4377430"/>
              <a:ext cx="31039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4" idx="2"/>
              <a:endCxn id="65" idx="0"/>
            </p:cNvCxnSpPr>
            <p:nvPr/>
          </p:nvCxnSpPr>
          <p:spPr>
            <a:xfrm>
              <a:off x="3198518" y="4653137"/>
              <a:ext cx="0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1"/>
              <a:endCxn id="66" idx="3"/>
            </p:cNvCxnSpPr>
            <p:nvPr/>
          </p:nvCxnSpPr>
          <p:spPr>
            <a:xfrm flipH="1">
              <a:off x="2087579" y="5204696"/>
              <a:ext cx="30982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6" idx="0"/>
              <a:endCxn id="59" idx="2"/>
            </p:cNvCxnSpPr>
            <p:nvPr/>
          </p:nvCxnSpPr>
          <p:spPr>
            <a:xfrm flipH="1" flipV="1">
              <a:off x="1285889" y="4653137"/>
              <a:ext cx="571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2397399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Evaluate Fit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397399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Check Termination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85342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Adjust 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3528" y="4005064"/>
              <a:ext cx="3836022" cy="162905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latin typeface="HelveticaNeue"/>
              </a:endParaRPr>
            </a:p>
          </p:txBody>
        </p:sp>
      </p:grp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84772" y="4930322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I.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Oikonomidis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et al., Efficient model-based 3D tracking of hand articulations using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Kinect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, BMVC ‘11</a:t>
            </a:r>
          </a:p>
        </p:txBody>
      </p:sp>
    </p:spTree>
    <p:extLst>
      <p:ext uri="{BB962C8B-B14F-4D97-AF65-F5344CB8AC3E}">
        <p14:creationId xmlns:p14="http://schemas.microsoft.com/office/powerpoint/2010/main" val="7061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29991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Goal: labeled RGBD images</a:t>
            </a:r>
          </a:p>
          <a:p>
            <a:pPr lvl="1"/>
            <a:r>
              <a:rPr lang="en-US" sz="1600" dirty="0" smtClean="0"/>
              <a:t>{{RGBD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1</a:t>
            </a:r>
            <a:r>
              <a:rPr lang="en-US" sz="1600" dirty="0"/>
              <a:t>}, {</a:t>
            </a:r>
            <a:r>
              <a:rPr lang="en-US" sz="1600" dirty="0" smtClean="0"/>
              <a:t>RGBD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pose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}, …}, </a:t>
            </a:r>
            <a:r>
              <a:rPr lang="en-US" sz="1600" dirty="0" err="1" smtClean="0"/>
              <a:t>pose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</a:t>
            </a:r>
            <a:r>
              <a:rPr lang="en-US" sz="1600" i="1" dirty="0" smtClean="0"/>
              <a:t>in R</a:t>
            </a:r>
            <a:r>
              <a:rPr lang="en-US" sz="1600" i="1" baseline="30000" dirty="0" smtClean="0"/>
              <a:t>42</a:t>
            </a:r>
          </a:p>
          <a:p>
            <a:pPr lvl="1"/>
            <a:r>
              <a:rPr lang="en-US" sz="1600" i="1" dirty="0" smtClean="0"/>
              <a:t>Synthetic data doesn’t capture device noise!</a:t>
            </a:r>
            <a:endParaRPr lang="en-US" sz="1600" dirty="0" smtClean="0"/>
          </a:p>
          <a:p>
            <a:r>
              <a:rPr lang="en-US" sz="1800" dirty="0"/>
              <a:t>Analysis-by-synthesis from </a:t>
            </a:r>
            <a:r>
              <a:rPr lang="en-US" sz="1800" dirty="0" err="1"/>
              <a:t>Oikonomidis</a:t>
            </a:r>
            <a:r>
              <a:rPr lang="en-US" sz="1800" dirty="0"/>
              <a:t> et al.</a:t>
            </a:r>
            <a:r>
              <a:rPr lang="en-US" sz="1800" baseline="30000" dirty="0"/>
              <a:t>[1</a:t>
            </a:r>
            <a:r>
              <a:rPr lang="en-US" sz="1800" baseline="30000" dirty="0" smtClean="0"/>
              <a:t>]</a:t>
            </a:r>
            <a:endParaRPr lang="en-US" sz="18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313395" y="117346"/>
            <a:ext cx="2736000" cy="2502765"/>
            <a:chOff x="6311779" y="317633"/>
            <a:chExt cx="2736000" cy="2502765"/>
          </a:xfrm>
        </p:grpSpPr>
        <p:pic>
          <p:nvPicPr>
            <p:cNvPr id="33" name="Picture 32" descr="C:\Users\tompson\Documents\GitRepos\NYU\Research\2013_05_01_Summer\HandPaper\figures\train_data_3_6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1779" y="686244"/>
              <a:ext cx="2736000" cy="181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311780" y="32765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1</a:t>
              </a:r>
              <a:endParaRPr lang="en-US" kern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25329" y="32765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2</a:t>
              </a:r>
              <a:endParaRPr lang="en-US" kern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32288" y="31763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3</a:t>
              </a:r>
              <a:endParaRPr lang="en-US" kern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1780" y="2451066"/>
              <a:ext cx="9135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4</a:t>
              </a:r>
              <a:endParaRPr lang="en-US" kern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5329" y="2451066"/>
              <a:ext cx="9069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 smtClean="0">
                  <a:solidFill>
                    <a:sysClr val="windowText" lastClr="000000"/>
                  </a:solidFill>
                  <a:latin typeface="Helvetica Neue"/>
                </a:rPr>
                <a:t>5</a:t>
              </a:r>
              <a:endParaRPr lang="en-US" kern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32288" y="2441043"/>
              <a:ext cx="915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kern="1200" dirty="0" smtClean="0">
                  <a:solidFill>
                    <a:sysClr val="windowText" lastClr="000000"/>
                  </a:solidFill>
                  <a:latin typeface="Helvetica Neue"/>
                </a:rPr>
                <a:t>pose</a:t>
              </a:r>
              <a:r>
                <a:rPr lang="en-US" kern="1200" baseline="-25000" dirty="0">
                  <a:solidFill>
                    <a:sysClr val="windowText" lastClr="000000"/>
                  </a:solidFill>
                  <a:latin typeface="Helvetica Neue"/>
                </a:rPr>
                <a:t>6</a:t>
              </a:r>
              <a:endParaRPr lang="en-US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0808" y="2932867"/>
            <a:ext cx="8097644" cy="1439204"/>
            <a:chOff x="323528" y="4005064"/>
            <a:chExt cx="8496944" cy="1629051"/>
          </a:xfrm>
        </p:grpSpPr>
        <p:sp>
          <p:nvSpPr>
            <p:cNvPr id="30" name="Rectangle 29"/>
            <p:cNvSpPr/>
            <p:nvPr/>
          </p:nvSpPr>
          <p:spPr>
            <a:xfrm>
              <a:off x="6953543" y="4293214"/>
              <a:ext cx="1866929" cy="1079570"/>
            </a:xfrm>
            <a:prstGeom prst="rect">
              <a:avLst/>
            </a:prstGeom>
            <a:solidFill>
              <a:srgbClr val="3D89F9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NM: </a:t>
              </a:r>
              <a:r>
                <a:rPr lang="en-US" sz="1600" b="1" dirty="0">
                  <a:solidFill>
                    <a:srgbClr val="FFFFFF"/>
                  </a:solidFill>
                  <a:latin typeface="Helvetica Neue"/>
                  <a:cs typeface="Helvetica Neue"/>
                </a:rPr>
                <a:t>f</a:t>
              </a:r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ast local convergence</a:t>
              </a:r>
              <a:endParaRPr lang="en-US" sz="1600" b="1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49287" y="4293214"/>
              <a:ext cx="1866929" cy="107957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PSO: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search </a:t>
              </a: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space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coverage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30" idx="1"/>
            </p:cNvCxnSpPr>
            <p:nvPr/>
          </p:nvCxnSpPr>
          <p:spPr>
            <a:xfrm>
              <a:off x="6516216" y="4832999"/>
              <a:ext cx="437327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159550" y="5372784"/>
              <a:ext cx="489737" cy="261331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159550" y="4005064"/>
              <a:ext cx="489737" cy="28815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484771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Helvetica Neue"/>
                  <a:cs typeface="Helvetica Neue"/>
                </a:rPr>
                <a:t>Render </a:t>
              </a: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60" name="Straight Connector 59"/>
            <p:cNvCxnSpPr>
              <a:stCxn id="59" idx="3"/>
              <a:endCxn id="64" idx="1"/>
            </p:cNvCxnSpPr>
            <p:nvPr/>
          </p:nvCxnSpPr>
          <p:spPr>
            <a:xfrm>
              <a:off x="2087008" y="4377430"/>
              <a:ext cx="31039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4" idx="2"/>
              <a:endCxn id="65" idx="0"/>
            </p:cNvCxnSpPr>
            <p:nvPr/>
          </p:nvCxnSpPr>
          <p:spPr>
            <a:xfrm>
              <a:off x="3198518" y="4653137"/>
              <a:ext cx="0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1"/>
              <a:endCxn id="66" idx="3"/>
            </p:cNvCxnSpPr>
            <p:nvPr/>
          </p:nvCxnSpPr>
          <p:spPr>
            <a:xfrm flipH="1">
              <a:off x="2087579" y="5204696"/>
              <a:ext cx="309821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6" idx="0"/>
              <a:endCxn id="59" idx="2"/>
            </p:cNvCxnSpPr>
            <p:nvPr/>
          </p:nvCxnSpPr>
          <p:spPr>
            <a:xfrm flipH="1" flipV="1">
              <a:off x="1285889" y="4653137"/>
              <a:ext cx="571" cy="27585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2397399" y="4101722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Evaluate Fit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397399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Check Termination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85342" y="4928988"/>
              <a:ext cx="1602237" cy="55141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b="1" dirty="0" smtClean="0">
                  <a:solidFill>
                    <a:schemeClr val="tx1"/>
                  </a:solidFill>
                  <a:latin typeface="Helvetica Neue"/>
                  <a:cs typeface="Helvetica Neue"/>
                </a:rPr>
                <a:t>Adjust Hypothesis</a:t>
              </a:r>
              <a:endParaRPr lang="en-US" sz="1600" b="1" dirty="0">
                <a:solidFill>
                  <a:schemeClr val="tx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3528" y="4005064"/>
              <a:ext cx="3836022" cy="162905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latin typeface="HelveticaNeue"/>
              </a:endParaRPr>
            </a:p>
          </p:txBody>
        </p:sp>
      </p:grp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504" y="4923324"/>
            <a:ext cx="360040" cy="28296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84772" y="4930322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I.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Oikonomidis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et al., Efficient model-based 3D tracking of hand articulations using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Kinect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, BMVC ‘11</a:t>
            </a:r>
          </a:p>
        </p:txBody>
      </p:sp>
    </p:spTree>
    <p:extLst>
      <p:ext uri="{BB962C8B-B14F-4D97-AF65-F5344CB8AC3E}">
        <p14:creationId xmlns:p14="http://schemas.microsoft.com/office/powerpoint/2010/main" val="7061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549" y="1515156"/>
            <a:ext cx="3170352" cy="23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4762872" cy="4050450"/>
          </a:xfrm>
        </p:spPr>
        <p:txBody>
          <a:bodyPr>
            <a:noAutofit/>
          </a:bodyPr>
          <a:lstStyle/>
          <a:p>
            <a:r>
              <a:rPr lang="en-US" sz="1800" dirty="0" smtClean="0"/>
              <a:t>Target: low-cost </a:t>
            </a:r>
            <a:r>
              <a:rPr lang="en-US" sz="1800" dirty="0" err="1" smtClean="0"/>
              <a:t>markerless</a:t>
            </a:r>
            <a:r>
              <a:rPr lang="en-US" sz="1800" dirty="0" smtClean="0"/>
              <a:t> </a:t>
            </a:r>
            <a:r>
              <a:rPr lang="en-US" sz="1800" dirty="0" err="1" smtClean="0"/>
              <a:t>mocap</a:t>
            </a:r>
            <a:endParaRPr lang="en-US" sz="1800" dirty="0" smtClean="0"/>
          </a:p>
          <a:p>
            <a:pPr lvl="1"/>
            <a:r>
              <a:rPr lang="en-US" sz="1600" dirty="0" smtClean="0"/>
              <a:t>Full articulated pose with high </a:t>
            </a:r>
            <a:r>
              <a:rPr lang="en-US" sz="1600" dirty="0" err="1" smtClean="0"/>
              <a:t>DoF</a:t>
            </a:r>
            <a:endParaRPr lang="en-US" sz="1600" dirty="0" smtClean="0"/>
          </a:p>
          <a:p>
            <a:pPr lvl="1"/>
            <a:r>
              <a:rPr lang="en-US" sz="1600" dirty="0" smtClean="0"/>
              <a:t>Real-time with low latency</a:t>
            </a:r>
          </a:p>
          <a:p>
            <a:endParaRPr lang="en-US" sz="500" dirty="0" smtClean="0"/>
          </a:p>
          <a:p>
            <a:r>
              <a:rPr lang="en-US" sz="1800" dirty="0" smtClean="0"/>
              <a:t>Challenges</a:t>
            </a:r>
          </a:p>
          <a:p>
            <a:pPr lvl="1"/>
            <a:r>
              <a:rPr lang="en-US" sz="1600" dirty="0"/>
              <a:t>Many </a:t>
            </a:r>
            <a:r>
              <a:rPr lang="en-US" sz="1600" dirty="0" err="1"/>
              <a:t>DoF</a:t>
            </a:r>
            <a:r>
              <a:rPr lang="en-US" sz="1600" dirty="0"/>
              <a:t> contribute to model deformation</a:t>
            </a:r>
          </a:p>
          <a:p>
            <a:pPr lvl="1"/>
            <a:r>
              <a:rPr lang="en-US" sz="1600" dirty="0" smtClean="0"/>
              <a:t>Constrained unknown parameter space</a:t>
            </a:r>
          </a:p>
          <a:p>
            <a:pPr lvl="1"/>
            <a:r>
              <a:rPr lang="en-US" sz="1600" dirty="0" smtClean="0"/>
              <a:t>Self-similar parts</a:t>
            </a:r>
          </a:p>
          <a:p>
            <a:pPr lvl="1"/>
            <a:r>
              <a:rPr lang="en-US" sz="1600" dirty="0" smtClean="0"/>
              <a:t>Self occlusion</a:t>
            </a:r>
          </a:p>
          <a:p>
            <a:pPr lvl="1"/>
            <a:r>
              <a:rPr lang="en-US" sz="1600" dirty="0" smtClean="0"/>
              <a:t>Device noise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</a:t>
            </a:r>
            <a:r>
              <a:rPr lang="en-US" dirty="0"/>
              <a:t>Pose </a:t>
            </a: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622" y="1516250"/>
            <a:ext cx="4437856" cy="332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41584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Training set: 79133 images</a:t>
            </a:r>
            <a:endParaRPr lang="en-US" sz="1800" dirty="0"/>
          </a:p>
          <a:p>
            <a:r>
              <a:rPr lang="en-US" sz="1800" dirty="0" smtClean="0"/>
              <a:t>Processing time: 4 seconds per frame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creation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</a:t>
            </a:r>
            <a:r>
              <a:rPr lang="en-US" sz="1800" dirty="0" smtClean="0"/>
              <a:t>nfer 2D feature locations</a:t>
            </a:r>
          </a:p>
          <a:p>
            <a:pPr lvl="1"/>
            <a:r>
              <a:rPr lang="en-US" sz="1600" dirty="0" smtClean="0"/>
              <a:t>Fingertips, palm, knuckles, etc.</a:t>
            </a:r>
            <a:endParaRPr lang="en-US" sz="600" dirty="0" smtClean="0"/>
          </a:p>
          <a:p>
            <a:r>
              <a:rPr lang="en-US" sz="1800" dirty="0" smtClean="0"/>
              <a:t>Convolutional network (CN) to perform feature inference </a:t>
            </a:r>
          </a:p>
          <a:p>
            <a:pPr lvl="1"/>
            <a:r>
              <a:rPr lang="en-US" sz="1600" dirty="0" smtClean="0"/>
              <a:t>Efficient arbitrary function learner</a:t>
            </a:r>
          </a:p>
          <a:p>
            <a:pPr lvl="1"/>
            <a:r>
              <a:rPr lang="en-US" sz="1600" dirty="0" smtClean="0"/>
              <a:t>Reasonably fast using modern GPUs</a:t>
            </a:r>
          </a:p>
          <a:p>
            <a:pPr lvl="1"/>
            <a:r>
              <a:rPr lang="en-US" sz="1600" dirty="0" smtClean="0"/>
              <a:t>Self-similar features share learning capacity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Detection – </a:t>
            </a:r>
            <a:r>
              <a:rPr lang="en-US" dirty="0"/>
              <a:t>Goal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Detection – </a:t>
            </a:r>
            <a:r>
              <a:rPr lang="en-US" dirty="0" err="1" smtClean="0"/>
              <a:t>Heatmaps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b="1" smtClean="0">
                <a:latin typeface="Helvetica Neue"/>
                <a:cs typeface="Helvetica Neue"/>
              </a:rPr>
              <a:pPr algn="r"/>
              <a:t>22</a:t>
            </a:fld>
            <a:endParaRPr lang="en-US" b="1" dirty="0">
              <a:latin typeface="Helvetica Neue"/>
              <a:cs typeface="Helvetica Neue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999195" y="1020447"/>
            <a:ext cx="2113125" cy="3363309"/>
            <a:chOff x="6804248" y="960399"/>
            <a:chExt cx="2232248" cy="3692737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982619"/>
              <a:ext cx="2232248" cy="367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" name="Group 47"/>
            <p:cNvGrpSpPr/>
            <p:nvPr/>
          </p:nvGrpSpPr>
          <p:grpSpPr>
            <a:xfrm>
              <a:off x="7053548" y="960399"/>
              <a:ext cx="1905968" cy="2973675"/>
              <a:chOff x="7053548" y="960399"/>
              <a:chExt cx="1905968" cy="297367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707460" y="2621877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086013" y="1876528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053548" y="1481720"/>
                <a:ext cx="219318" cy="219320"/>
              </a:xfrm>
              <a:prstGeom prst="ellipse">
                <a:avLst/>
              </a:prstGeom>
              <a:solidFill>
                <a:srgbClr val="7BD7D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499597" y="1086471"/>
                <a:ext cx="219318" cy="21932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514599" y="1639380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850448" y="1573138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96156" y="960399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247233" y="1174293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197005" y="1711587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740198" y="2304364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585000" y="2692359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8429802" y="3088763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698754" y="3714754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336409" y="3602803"/>
                <a:ext cx="219318" cy="219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29339" y="2718344"/>
            <a:ext cx="4484702" cy="2206739"/>
            <a:chOff x="1907704" y="4090427"/>
            <a:chExt cx="5040560" cy="2805908"/>
          </a:xfrm>
        </p:grpSpPr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027" y="4612411"/>
              <a:ext cx="1939735" cy="192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2168020" y="4099138"/>
              <a:ext cx="1512148" cy="508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Helvetica Neue"/>
                  <a:cs typeface="Helvetica Neue"/>
                </a:rPr>
                <a:t>P</a:t>
              </a:r>
              <a:r>
                <a:rPr lang="en-US" sz="2000" b="1" baseline="-25000" dirty="0" smtClean="0">
                  <a:latin typeface="Helvetica Neue"/>
                  <a:cs typeface="Helvetica Neue"/>
                </a:rPr>
                <a:t>part1</a:t>
              </a:r>
              <a:r>
                <a:rPr lang="en-US" sz="2000" b="1" dirty="0" smtClean="0">
                  <a:latin typeface="Helvetica Neue"/>
                  <a:cs typeface="Helvetica Neue"/>
                </a:rPr>
                <a:t>(x, y)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07704" y="5231091"/>
              <a:ext cx="605874" cy="58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Helvetica Neue"/>
                  <a:cs typeface="Helvetica Neue"/>
                </a:rPr>
                <a:t>y</a:t>
              </a:r>
            </a:p>
          </p:txBody>
        </p:sp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670" y="4625111"/>
              <a:ext cx="1933594" cy="190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3013225" y="6309320"/>
              <a:ext cx="605874" cy="58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Helvetica Neue"/>
                  <a:cs typeface="Helvetica Neue"/>
                </a:rPr>
                <a:t>x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94714" y="5229200"/>
              <a:ext cx="605874" cy="58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Helvetica Neue"/>
                  <a:cs typeface="Helvetica Neue"/>
                </a:rPr>
                <a:t>y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800234" y="6307429"/>
              <a:ext cx="605874" cy="58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Helvetica Neue"/>
                  <a:cs typeface="Helvetica Neue"/>
                </a:rPr>
                <a:t>x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27695" y="4090427"/>
              <a:ext cx="1512148" cy="508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Helvetica Neue"/>
                  <a:cs typeface="Helvetica Neue"/>
                </a:rPr>
                <a:t>P</a:t>
              </a:r>
              <a:r>
                <a:rPr lang="en-US" sz="2000" b="1" baseline="-25000" dirty="0" smtClean="0">
                  <a:latin typeface="Helvetica Neue"/>
                  <a:cs typeface="Helvetica Neue"/>
                </a:rPr>
                <a:t>part2</a:t>
              </a:r>
              <a:r>
                <a:rPr lang="en-US" sz="2000" b="1" dirty="0" smtClean="0">
                  <a:latin typeface="Helvetica Neue"/>
                  <a:cs typeface="Helvetica Neue"/>
                </a:rPr>
                <a:t>(x, y)</a:t>
              </a:r>
            </a:p>
          </p:txBody>
        </p:sp>
      </p:grpSp>
      <p:sp>
        <p:nvSpPr>
          <p:cNvPr id="77" name="Text Placeholder 1"/>
          <p:cNvSpPr txBox="1">
            <a:spLocks/>
          </p:cNvSpPr>
          <p:nvPr/>
        </p:nvSpPr>
        <p:spPr>
          <a:xfrm>
            <a:off x="457200" y="735546"/>
            <a:ext cx="8229600" cy="405045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eaLnBrk="1" hangingPunct="1">
              <a:spcAft>
                <a:spcPts val="1200"/>
              </a:spcAft>
              <a:buFontTx/>
              <a:buNone/>
              <a:defRPr sz="2400" b="0" i="0">
                <a:latin typeface="Helvetica Neue"/>
                <a:cs typeface="Helvetica Neue"/>
              </a:defRPr>
            </a:lvl1pPr>
            <a:lvl2pPr marL="457200" indent="0" eaLnBrk="1" hangingPunct="1">
              <a:spcAft>
                <a:spcPts val="600"/>
              </a:spcAft>
              <a:buFontTx/>
              <a:buNone/>
              <a:defRPr sz="200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2pPr>
            <a:lvl3pPr marL="914400" indent="0" eaLnBrk="1" hangingPunct="1">
              <a:spcAft>
                <a:spcPts val="600"/>
              </a:spcAft>
              <a:buFontTx/>
              <a:buNone/>
              <a:defRPr sz="200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3pPr>
            <a:lvl4pPr marL="1371600" indent="0" eaLnBrk="1" hangingPunct="1">
              <a:spcAft>
                <a:spcPts val="600"/>
              </a:spcAft>
              <a:buFontTx/>
              <a:buNone/>
              <a:defRPr sz="180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4pPr>
            <a:lvl5pPr marL="1828800" indent="0" eaLnBrk="1" hangingPunct="1">
              <a:spcAft>
                <a:spcPts val="600"/>
              </a:spcAft>
              <a:buFontTx/>
              <a:buNone/>
              <a:defRPr sz="160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r>
              <a:rPr lang="en-US" sz="1800" dirty="0"/>
              <a:t>CN has difficulty learning (U,V) positions directly</a:t>
            </a:r>
          </a:p>
          <a:p>
            <a:pPr lvl="1"/>
            <a:r>
              <a:rPr lang="en-US" sz="1600" dirty="0"/>
              <a:t>Require learned integration</a:t>
            </a:r>
          </a:p>
          <a:p>
            <a:pPr lvl="1"/>
            <a:r>
              <a:rPr lang="en-US" sz="1600" dirty="0"/>
              <a:t>Possible in theory (</a:t>
            </a:r>
            <a:r>
              <a:rPr lang="en-US" sz="1600" b="1" dirty="0"/>
              <a:t>never works</a:t>
            </a:r>
            <a:r>
              <a:rPr lang="en-US" sz="1600" dirty="0"/>
              <a:t>)</a:t>
            </a:r>
            <a:endParaRPr lang="en-US" sz="600" dirty="0"/>
          </a:p>
          <a:p>
            <a:r>
              <a:rPr lang="en-US" sz="1800" dirty="0"/>
              <a:t>Recast pose-recognition</a:t>
            </a:r>
          </a:p>
          <a:p>
            <a:pPr lvl="1"/>
            <a:r>
              <a:rPr lang="en-US" sz="1600" dirty="0"/>
              <a:t>Learn feature </a:t>
            </a:r>
            <a:r>
              <a:rPr lang="en-US" sz="1600" dirty="0" smtClean="0"/>
              <a:t>distributions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0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944" y="728978"/>
            <a:ext cx="5566718" cy="405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334" y="1628809"/>
            <a:ext cx="139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HeatMap1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8948" y="1628809"/>
            <a:ext cx="1399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HeatMap2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8303" y="1628809"/>
            <a:ext cx="139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HeatMap3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58567" y="1628809"/>
            <a:ext cx="1393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HeatMap4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8640" y="4066960"/>
            <a:ext cx="1399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Helvetica Neue"/>
                <a:cs typeface="Helvetica Neue"/>
              </a:rPr>
              <a:t>PrimeSense</a:t>
            </a:r>
            <a:endParaRPr lang="en-US" sz="1600" b="1" dirty="0" smtClean="0">
              <a:latin typeface="Helvetica Neue"/>
              <a:cs typeface="Helvetica Neue"/>
            </a:endParaRPr>
          </a:p>
          <a:p>
            <a:pPr algn="ctr"/>
            <a:r>
              <a:rPr lang="en-US" sz="1600" b="1" dirty="0" smtClean="0">
                <a:latin typeface="Helvetica Neue"/>
                <a:cs typeface="Helvetica Neue"/>
              </a:rPr>
              <a:t>Depth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9041" y="4066960"/>
            <a:ext cx="1399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Helvetica Neue"/>
                <a:cs typeface="Helvetica Neue"/>
              </a:rPr>
              <a:t>ConvNet</a:t>
            </a:r>
            <a:endParaRPr lang="en-US" sz="1600" b="1" dirty="0" smtClean="0">
              <a:latin typeface="Helvetica Neue"/>
              <a:cs typeface="Helvetica Neue"/>
            </a:endParaRPr>
          </a:p>
          <a:p>
            <a:pPr algn="ctr"/>
            <a:r>
              <a:rPr lang="en-US" sz="1600" b="1" dirty="0" smtClean="0">
                <a:latin typeface="Helvetica Neue"/>
                <a:cs typeface="Helvetica Neue"/>
              </a:rPr>
              <a:t>Depth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</a:t>
            </a:r>
            <a:r>
              <a:rPr lang="en-US" dirty="0" err="1" smtClean="0"/>
              <a:t>Heatmaps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Inspired by </a:t>
            </a:r>
            <a:r>
              <a:rPr lang="en-US" sz="1800" dirty="0" err="1" smtClean="0"/>
              <a:t>Farabet</a:t>
            </a:r>
            <a:r>
              <a:rPr lang="en-US" sz="1800" dirty="0" smtClean="0"/>
              <a:t> et al. (2013)</a:t>
            </a:r>
          </a:p>
          <a:p>
            <a:pPr lvl="1"/>
            <a:r>
              <a:rPr lang="en-US" sz="1600" dirty="0" smtClean="0"/>
              <a:t>Multi-resolution convolutional banks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Architecture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51520" y="2726840"/>
            <a:ext cx="1857052" cy="619017"/>
          </a:xfrm>
          <a:prstGeom prst="roundRect">
            <a:avLst>
              <a:gd name="adj" fmla="val 0"/>
            </a:avLst>
          </a:prstGeom>
          <a:solidFill>
            <a:srgbClr val="3D89F9"/>
          </a:solidFill>
          <a:ln w="57150" cap="rnd" cmpd="sng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Image Preprocessing</a:t>
            </a:r>
            <a:endParaRPr lang="en-US" sz="16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2108572" y="2248209"/>
            <a:ext cx="1031696" cy="78814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2108572" y="3036349"/>
            <a:ext cx="103169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</p:cNvCxnSpPr>
          <p:nvPr/>
        </p:nvCxnSpPr>
        <p:spPr>
          <a:xfrm>
            <a:off x="2108572" y="3036349"/>
            <a:ext cx="1031696" cy="75940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425102" y="2018390"/>
            <a:ext cx="68036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 smtClean="0">
                <a:solidFill>
                  <a:srgbClr val="5B0E8D"/>
                </a:solidFill>
                <a:latin typeface="Helvetica Neue"/>
                <a:cs typeface="Helvetica Neue"/>
              </a:rPr>
              <a:t>96x96</a:t>
            </a:r>
            <a:endParaRPr lang="en-US" sz="1400" b="1" dirty="0">
              <a:solidFill>
                <a:srgbClr val="5B0E8D"/>
              </a:solidFill>
              <a:latin typeface="Helvetica Neue"/>
              <a:cs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16472" y="2714385"/>
            <a:ext cx="697627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 smtClean="0">
                <a:solidFill>
                  <a:srgbClr val="5B0E8D"/>
                </a:solidFill>
                <a:latin typeface="Helvetica Neue"/>
                <a:cs typeface="Helvetica Neue"/>
              </a:rPr>
              <a:t>48x48</a:t>
            </a:r>
            <a:endParaRPr lang="en-US" sz="1400" b="1" dirty="0">
              <a:solidFill>
                <a:srgbClr val="5B0E8D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22884" y="3764019"/>
            <a:ext cx="68480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 smtClean="0">
                <a:solidFill>
                  <a:srgbClr val="5B0E8D"/>
                </a:solidFill>
                <a:latin typeface="Helvetica Neue"/>
                <a:cs typeface="Helvetica Neue"/>
              </a:rPr>
              <a:t>24x24</a:t>
            </a:r>
            <a:endParaRPr lang="en-US" sz="1400" b="1" dirty="0">
              <a:solidFill>
                <a:srgbClr val="5B0E8D"/>
              </a:solidFill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Inspired by </a:t>
            </a:r>
            <a:r>
              <a:rPr lang="en-US" sz="1800" dirty="0" err="1" smtClean="0"/>
              <a:t>Farabet</a:t>
            </a:r>
            <a:r>
              <a:rPr lang="en-US" sz="1800" dirty="0" smtClean="0"/>
              <a:t> et al. (2013)</a:t>
            </a:r>
          </a:p>
          <a:p>
            <a:pPr lvl="1"/>
            <a:r>
              <a:rPr lang="en-US" sz="1600" dirty="0" smtClean="0"/>
              <a:t>Multi-resolution convolutional banks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Architecture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40268" y="1938701"/>
            <a:ext cx="1857052" cy="619017"/>
          </a:xfrm>
          <a:prstGeom prst="roundRect">
            <a:avLst>
              <a:gd name="adj" fmla="val 0"/>
            </a:avLst>
          </a:prstGeom>
          <a:solidFill>
            <a:srgbClr val="3D89F9"/>
          </a:solidFill>
          <a:ln w="57150" cap="rnd" cmpd="sng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ConvNet</a:t>
            </a: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 Detector 1</a:t>
            </a:r>
            <a:endParaRPr lang="en-US" sz="16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40268" y="2726840"/>
            <a:ext cx="1857052" cy="619017"/>
          </a:xfrm>
          <a:prstGeom prst="roundRect">
            <a:avLst>
              <a:gd name="adj" fmla="val 0"/>
            </a:avLst>
          </a:prstGeom>
          <a:solidFill>
            <a:srgbClr val="3D89F9"/>
          </a:solidFill>
          <a:ln w="57150" cap="rnd" cmpd="sng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ConvNet</a:t>
            </a: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 Detector 2</a:t>
            </a:r>
            <a:endParaRPr lang="en-US" sz="16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0268" y="3486243"/>
            <a:ext cx="1857052" cy="619017"/>
          </a:xfrm>
          <a:prstGeom prst="roundRect">
            <a:avLst>
              <a:gd name="adj" fmla="val 0"/>
            </a:avLst>
          </a:prstGeom>
          <a:solidFill>
            <a:srgbClr val="3D89F9"/>
          </a:solidFill>
          <a:ln w="57150" cap="rnd" cmpd="sng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ConvNet</a:t>
            </a: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 Detector 3</a:t>
            </a:r>
            <a:endParaRPr lang="en-US" sz="16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2726840"/>
            <a:ext cx="1857052" cy="619017"/>
          </a:xfrm>
          <a:prstGeom prst="roundRect">
            <a:avLst>
              <a:gd name="adj" fmla="val 0"/>
            </a:avLst>
          </a:prstGeom>
          <a:noFill/>
          <a:ln w="57150" cap="rnd" cmpd="sng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3D89F9"/>
                </a:solidFill>
                <a:latin typeface="Helvetica Neue"/>
                <a:cs typeface="Helvetica Neue"/>
              </a:rPr>
              <a:t>Image Preprocessing</a:t>
            </a:r>
            <a:endParaRPr lang="en-US" sz="1600" b="1" dirty="0">
              <a:solidFill>
                <a:srgbClr val="3D89F9"/>
              </a:solidFill>
              <a:latin typeface="Helvetica Neue"/>
              <a:cs typeface="Helvetica Neue"/>
            </a:endParaRPr>
          </a:p>
        </p:txBody>
      </p:sp>
      <p:cxnSp>
        <p:nvCxnSpPr>
          <p:cNvPr id="11" name="Straight Arrow Connector 10"/>
          <p:cNvCxnSpPr>
            <a:stCxn id="10" idx="3"/>
            <a:endCxn id="7" idx="1"/>
          </p:cNvCxnSpPr>
          <p:nvPr/>
        </p:nvCxnSpPr>
        <p:spPr>
          <a:xfrm flipV="1">
            <a:off x="2108572" y="2248209"/>
            <a:ext cx="1031696" cy="78814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8" idx="1"/>
          </p:cNvCxnSpPr>
          <p:nvPr/>
        </p:nvCxnSpPr>
        <p:spPr>
          <a:xfrm>
            <a:off x="2108572" y="3036349"/>
            <a:ext cx="103169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9" idx="1"/>
          </p:cNvCxnSpPr>
          <p:nvPr/>
        </p:nvCxnSpPr>
        <p:spPr>
          <a:xfrm>
            <a:off x="2108572" y="3036349"/>
            <a:ext cx="1031696" cy="75940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3"/>
          </p:cNvCxnSpPr>
          <p:nvPr/>
        </p:nvCxnSpPr>
        <p:spPr>
          <a:xfrm flipV="1">
            <a:off x="4997320" y="2248207"/>
            <a:ext cx="309508" cy="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3"/>
          </p:cNvCxnSpPr>
          <p:nvPr/>
        </p:nvCxnSpPr>
        <p:spPr>
          <a:xfrm flipV="1">
            <a:off x="4997320" y="3036346"/>
            <a:ext cx="309508" cy="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3"/>
          </p:cNvCxnSpPr>
          <p:nvPr/>
        </p:nvCxnSpPr>
        <p:spPr>
          <a:xfrm flipV="1">
            <a:off x="4997320" y="3795748"/>
            <a:ext cx="309508" cy="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425103" y="2018390"/>
            <a:ext cx="68036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 smtClean="0">
                <a:solidFill>
                  <a:srgbClr val="5B0E8D"/>
                </a:solidFill>
                <a:latin typeface="Helvetica Neue"/>
                <a:cs typeface="Helvetica Neue"/>
              </a:rPr>
              <a:t>96x96</a:t>
            </a:r>
            <a:endParaRPr lang="en-US" sz="1400" b="1" dirty="0">
              <a:solidFill>
                <a:srgbClr val="5B0E8D"/>
              </a:solidFill>
              <a:latin typeface="Helvetica Neue"/>
              <a:cs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16472" y="2714385"/>
            <a:ext cx="697627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 smtClean="0">
                <a:solidFill>
                  <a:srgbClr val="5B0E8D"/>
                </a:solidFill>
                <a:latin typeface="Helvetica Neue"/>
                <a:cs typeface="Helvetica Neue"/>
              </a:rPr>
              <a:t>48x48</a:t>
            </a:r>
            <a:endParaRPr lang="en-US" sz="1400" b="1" dirty="0">
              <a:solidFill>
                <a:srgbClr val="5B0E8D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22884" y="3764019"/>
            <a:ext cx="68480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 smtClean="0">
                <a:solidFill>
                  <a:srgbClr val="5B0E8D"/>
                </a:solidFill>
                <a:latin typeface="Helvetica Neue"/>
                <a:cs typeface="Helvetica Neue"/>
              </a:rPr>
              <a:t>24x24</a:t>
            </a:r>
            <a:endParaRPr lang="en-US" sz="1400" b="1" dirty="0">
              <a:solidFill>
                <a:srgbClr val="5B0E8D"/>
              </a:solidFill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Inspired by </a:t>
            </a:r>
            <a:r>
              <a:rPr lang="en-US" sz="1800" dirty="0" err="1" smtClean="0"/>
              <a:t>Farabet</a:t>
            </a:r>
            <a:r>
              <a:rPr lang="en-US" sz="1800" dirty="0" smtClean="0"/>
              <a:t> et al. (2013)</a:t>
            </a:r>
          </a:p>
          <a:p>
            <a:pPr lvl="1"/>
            <a:r>
              <a:rPr lang="en-US" sz="1600" dirty="0" smtClean="0"/>
              <a:t>Multi-resolution convolutional banks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Architecture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251521" y="1938701"/>
            <a:ext cx="8634787" cy="2517262"/>
            <a:chOff x="107504" y="2584934"/>
            <a:chExt cx="8948017" cy="3478101"/>
          </a:xfrm>
        </p:grpSpPr>
        <p:sp>
          <p:nvSpPr>
            <p:cNvPr id="7" name="Rounded Rectangle 6"/>
            <p:cNvSpPr/>
            <p:nvPr/>
          </p:nvSpPr>
          <p:spPr>
            <a:xfrm>
              <a:off x="3101042" y="2584934"/>
              <a:ext cx="1924417" cy="855296"/>
            </a:xfrm>
            <a:prstGeom prst="roundRect">
              <a:avLst>
                <a:gd name="adj" fmla="val 0"/>
              </a:avLst>
            </a:prstGeom>
            <a:noFill/>
            <a:ln w="571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ConvNet</a:t>
              </a: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 Detector 1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01042" y="3673907"/>
              <a:ext cx="1924417" cy="855296"/>
            </a:xfrm>
            <a:prstGeom prst="roundRect">
              <a:avLst>
                <a:gd name="adj" fmla="val 0"/>
              </a:avLst>
            </a:prstGeom>
            <a:noFill/>
            <a:ln w="571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ConvNet</a:t>
              </a: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 Detector 2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01042" y="4723174"/>
              <a:ext cx="1924417" cy="855296"/>
            </a:xfrm>
            <a:prstGeom prst="roundRect">
              <a:avLst>
                <a:gd name="adj" fmla="val 0"/>
              </a:avLst>
            </a:prstGeom>
            <a:noFill/>
            <a:ln w="571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ConvNet</a:t>
              </a: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 Detector 3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7504" y="3673907"/>
              <a:ext cx="1924417" cy="855296"/>
            </a:xfrm>
            <a:prstGeom prst="roundRect">
              <a:avLst>
                <a:gd name="adj" fmla="val 0"/>
              </a:avLst>
            </a:prstGeom>
            <a:noFill/>
            <a:ln w="571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Image Preprocessing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11" name="Straight Arrow Connector 10"/>
            <p:cNvCxnSpPr>
              <a:stCxn id="10" idx="3"/>
              <a:endCxn id="7" idx="1"/>
            </p:cNvCxnSpPr>
            <p:nvPr/>
          </p:nvCxnSpPr>
          <p:spPr>
            <a:xfrm flipV="1">
              <a:off x="2031921" y="3012582"/>
              <a:ext cx="1069121" cy="108897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  <a:endCxn id="8" idx="1"/>
            </p:cNvCxnSpPr>
            <p:nvPr/>
          </p:nvCxnSpPr>
          <p:spPr>
            <a:xfrm>
              <a:off x="2031921" y="4101555"/>
              <a:ext cx="1069121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3"/>
              <a:endCxn id="9" idx="1"/>
            </p:cNvCxnSpPr>
            <p:nvPr/>
          </p:nvCxnSpPr>
          <p:spPr>
            <a:xfrm>
              <a:off x="2031921" y="4101555"/>
              <a:ext cx="1069121" cy="1049267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5346195" y="2584935"/>
              <a:ext cx="320736" cy="2993536"/>
            </a:xfrm>
            <a:prstGeom prst="roundRect">
              <a:avLst>
                <a:gd name="adj" fmla="val 0"/>
              </a:avLst>
            </a:prstGeom>
            <a:noFill/>
            <a:ln w="571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  <a:latin typeface="HelveticaNeue"/>
                <a:cs typeface="Baskerville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53107" y="2691849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53107" y="2798758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53107" y="2905672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53107" y="3012582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53107" y="3119496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53107" y="3226406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53107" y="3333320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53107" y="3440230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53107" y="3547141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53107" y="3654055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53107" y="3760965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53107" y="4295528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53107" y="4402442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53107" y="4509352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53107" y="4616266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53107" y="4723177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53107" y="4830090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53107" y="4936999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53107" y="5043913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53107" y="5150823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53107" y="5257737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53107" y="5364647"/>
              <a:ext cx="106912" cy="106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cxnSp>
          <p:nvCxnSpPr>
            <p:cNvPr id="37" name="Straight Arrow Connector 36"/>
            <p:cNvCxnSpPr>
              <a:stCxn id="7" idx="3"/>
            </p:cNvCxnSpPr>
            <p:nvPr/>
          </p:nvCxnSpPr>
          <p:spPr>
            <a:xfrm flipV="1">
              <a:off x="5025459" y="3012579"/>
              <a:ext cx="320736" cy="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" idx="3"/>
            </p:cNvCxnSpPr>
            <p:nvPr/>
          </p:nvCxnSpPr>
          <p:spPr>
            <a:xfrm flipV="1">
              <a:off x="5025459" y="4101551"/>
              <a:ext cx="320736" cy="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9" idx="3"/>
            </p:cNvCxnSpPr>
            <p:nvPr/>
          </p:nvCxnSpPr>
          <p:spPr>
            <a:xfrm flipV="1">
              <a:off x="5025459" y="5150817"/>
              <a:ext cx="320736" cy="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5987667" y="3654053"/>
              <a:ext cx="1924417" cy="855296"/>
            </a:xfrm>
            <a:prstGeom prst="roundRect">
              <a:avLst>
                <a:gd name="adj" fmla="val 0"/>
              </a:avLst>
            </a:prstGeom>
            <a:solidFill>
              <a:srgbClr val="3D89F9"/>
            </a:solidFill>
            <a:ln w="571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2 stage Neural Network</a:t>
              </a:r>
              <a:endParaRPr lang="en-US" sz="1600" b="1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41" name="Straight Arrow Connector 40"/>
            <p:cNvCxnSpPr>
              <a:stCxn id="14" idx="3"/>
              <a:endCxn id="40" idx="1"/>
            </p:cNvCxnSpPr>
            <p:nvPr/>
          </p:nvCxnSpPr>
          <p:spPr>
            <a:xfrm flipV="1">
              <a:off x="5666931" y="4081703"/>
              <a:ext cx="320736" cy="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8232820" y="2584934"/>
              <a:ext cx="534560" cy="2993536"/>
            </a:xfrm>
            <a:prstGeom prst="roundRect">
              <a:avLst>
                <a:gd name="adj" fmla="val 0"/>
              </a:avLst>
            </a:prstGeom>
            <a:noFill/>
            <a:ln w="571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  <a:latin typeface="HelveticaNeue"/>
                <a:cs typeface="Baskerville"/>
              </a:endParaRPr>
            </a:p>
          </p:txBody>
        </p:sp>
        <p:cxnSp>
          <p:nvCxnSpPr>
            <p:cNvPr id="43" name="Straight Arrow Connector 42"/>
            <p:cNvCxnSpPr>
              <a:stCxn id="40" idx="3"/>
              <a:endCxn id="42" idx="1"/>
            </p:cNvCxnSpPr>
            <p:nvPr/>
          </p:nvCxnSpPr>
          <p:spPr>
            <a:xfrm>
              <a:off x="7912084" y="4081701"/>
              <a:ext cx="320736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942852" y="5651956"/>
              <a:ext cx="1112669" cy="41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HeatMap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59935" y="2695040"/>
              <a:ext cx="705043" cy="375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 smtClean="0">
                  <a:solidFill>
                    <a:srgbClr val="5B0E8D"/>
                  </a:solidFill>
                  <a:latin typeface="Helvetica Neue"/>
                  <a:cs typeface="Helvetica Neue"/>
                </a:rPr>
                <a:t>96x96</a:t>
              </a:r>
              <a:endParaRPr lang="en-US" sz="1400" b="1" dirty="0">
                <a:solidFill>
                  <a:srgbClr val="5B0E8D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50989" y="3656697"/>
              <a:ext cx="722934" cy="375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 smtClean="0">
                  <a:solidFill>
                    <a:srgbClr val="5B0E8D"/>
                  </a:solidFill>
                  <a:latin typeface="Helvetica Neue"/>
                  <a:cs typeface="Helvetica Neue"/>
                </a:rPr>
                <a:t>48x48</a:t>
              </a:r>
              <a:endParaRPr lang="en-US" sz="1400" b="1" dirty="0">
                <a:solidFill>
                  <a:srgbClr val="5B0E8D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57634" y="5106976"/>
              <a:ext cx="709644" cy="375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 smtClean="0">
                  <a:solidFill>
                    <a:srgbClr val="5B0E8D"/>
                  </a:solidFill>
                  <a:latin typeface="Helvetica Neue"/>
                  <a:cs typeface="Helvetica Neue"/>
                </a:rPr>
                <a:t>24x24</a:t>
              </a:r>
              <a:endParaRPr lang="en-US" sz="1400" b="1" dirty="0">
                <a:solidFill>
                  <a:srgbClr val="5B0E8D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5506563" y="3974789"/>
              <a:ext cx="1675" cy="21382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8501603" y="3974789"/>
              <a:ext cx="1675" cy="21382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8339735" y="3547145"/>
              <a:ext cx="320738" cy="320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39735" y="3119497"/>
              <a:ext cx="320738" cy="320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39735" y="2691846"/>
              <a:ext cx="320738" cy="320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39735" y="5150826"/>
              <a:ext cx="320738" cy="320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339735" y="4723178"/>
              <a:ext cx="320738" cy="320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339735" y="4295527"/>
              <a:ext cx="320738" cy="320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507288" cy="2746689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ym typeface="Wingdings" pitchFamily="2" charset="2"/>
              </a:rPr>
              <a:t>Downsampling</a:t>
            </a:r>
            <a:r>
              <a:rPr lang="en-US" sz="1800" dirty="0" smtClean="0">
                <a:sym typeface="Wingdings" pitchFamily="2" charset="2"/>
              </a:rPr>
              <a:t> (low pass) &amp; local contrast normalization (high pass)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3 x banks with band-pass spectral density</a:t>
            </a:r>
          </a:p>
          <a:p>
            <a:r>
              <a:rPr lang="en-US" sz="1800" dirty="0" smtClean="0">
                <a:sym typeface="Wingdings" pitchFamily="2" charset="2"/>
              </a:rPr>
              <a:t>CN convolution filter sizes constant 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CN bandwidth context is high without the cost of large (expensive) filter kernels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Multi-resolution </a:t>
            </a:r>
            <a:r>
              <a:rPr lang="en-US" dirty="0" err="1" smtClean="0"/>
              <a:t>Convnet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553" y="2374812"/>
            <a:ext cx="6950895" cy="236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153" y="638159"/>
            <a:ext cx="5676107" cy="42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Inferred Joint positions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ym typeface="Wingdings" pitchFamily="2" charset="2"/>
              </a:rPr>
              <a:t>Convert 2D heat-maps and  3D depth into a 3D skeletal pose  Inverse Kinematics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Fit a 2D Gaussian to the </a:t>
            </a:r>
            <a:r>
              <a:rPr lang="en-US" sz="1600" dirty="0"/>
              <a:t>heat-maps (</a:t>
            </a:r>
            <a:r>
              <a:rPr lang="en-US" sz="1600" dirty="0" err="1" smtClean="0"/>
              <a:t>Levenberg</a:t>
            </a:r>
            <a:r>
              <a:rPr lang="en-US" sz="1600" dirty="0" smtClean="0"/>
              <a:t>-Marquardt)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Sample depth image at the heat-map mean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/>
              <a:t>F</a:t>
            </a:r>
            <a:r>
              <a:rPr lang="en-US" sz="1600" dirty="0" smtClean="0"/>
              <a:t>it the model skeleton (least squares) match heat-map locations (resort to 2D when there is no valid depth)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Supervised learning </a:t>
            </a:r>
            <a:r>
              <a:rPr lang="en-US" sz="1800" dirty="0"/>
              <a:t>based approach</a:t>
            </a:r>
          </a:p>
          <a:p>
            <a:pPr lvl="1"/>
            <a:r>
              <a:rPr lang="en-US" sz="1600" dirty="0"/>
              <a:t>Needs labeled dataset + machine learning</a:t>
            </a:r>
          </a:p>
          <a:p>
            <a:pPr lvl="1"/>
            <a:r>
              <a:rPr lang="en-US" sz="1600" dirty="0"/>
              <a:t> Existing datasets had limited pose information for hands</a:t>
            </a:r>
            <a:endParaRPr lang="en-US" sz="1800" dirty="0" smtClean="0"/>
          </a:p>
          <a:p>
            <a:r>
              <a:rPr lang="en-US" sz="1800" dirty="0" smtClean="0"/>
              <a:t>Architecture</a:t>
            </a:r>
          </a:p>
          <a:p>
            <a:endParaRPr lang="en-US" sz="1800" dirty="0" smtClean="0"/>
          </a:p>
          <a:p>
            <a:r>
              <a:rPr lang="en-US" sz="1800" dirty="0" smtClean="0"/>
              <a:t>	</a:t>
            </a:r>
          </a:p>
          <a:p>
            <a:pPr lvl="1"/>
            <a:endParaRPr lang="en-US" sz="1600" dirty="0" smtClean="0"/>
          </a:p>
          <a:p>
            <a:endParaRPr lang="en-US" sz="600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Pipeline overview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9632" y="4015866"/>
            <a:ext cx="2664296" cy="64807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OFFLINE DATABASE CREATION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5694" y="2463738"/>
            <a:ext cx="1512170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CONVNET JOINT DETECT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2463738"/>
            <a:ext cx="1152128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RDF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HAND DETECT</a:t>
            </a:r>
            <a:endParaRPr lang="en-US" sz="16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>
            <a:off x="1403648" y="2963294"/>
            <a:ext cx="43204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18" idx="1"/>
          </p:cNvCxnSpPr>
          <p:nvPr/>
        </p:nvCxnSpPr>
        <p:spPr>
          <a:xfrm>
            <a:off x="3347865" y="2963294"/>
            <a:ext cx="47759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25464" y="2463738"/>
            <a:ext cx="1034569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IK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POSE</a:t>
            </a:r>
            <a:endParaRPr lang="en-US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19" name="Straight Arrow Connector 18"/>
          <p:cNvCxnSpPr>
            <a:stCxn id="13" idx="0"/>
            <a:endCxn id="14" idx="2"/>
          </p:cNvCxnSpPr>
          <p:nvPr/>
        </p:nvCxnSpPr>
        <p:spPr>
          <a:xfrm flipH="1" flipV="1">
            <a:off x="2591779" y="3462849"/>
            <a:ext cx="1" cy="553017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187" y="1515098"/>
            <a:ext cx="4508704" cy="336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229600" cy="40504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Entire Pipeline: 24.9ms</a:t>
            </a:r>
          </a:p>
          <a:p>
            <a:pPr lvl="1"/>
            <a:r>
              <a:rPr lang="en-US" sz="1600" dirty="0" smtClean="0"/>
              <a:t>DF: 3.4ms, CNN: 5.6ms, PSO pose: 11.2ms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IK is the weakest part</a:t>
            </a:r>
          </a:p>
          <a:p>
            <a:pPr lvl="1"/>
            <a:r>
              <a:rPr lang="en-US" sz="1600" dirty="0" smtClean="0"/>
              <a:t>Can’t learn depth offset or handle occlusions</a:t>
            </a:r>
          </a:p>
          <a:p>
            <a:pPr lvl="1"/>
            <a:r>
              <a:rPr lang="en-US" sz="1600" dirty="0" smtClean="0"/>
              <a:t>Needs graphical model </a:t>
            </a:r>
            <a:r>
              <a:rPr lang="en-US" sz="1600" dirty="0"/>
              <a:t>or </a:t>
            </a:r>
            <a:r>
              <a:rPr lang="en-US" sz="1600" dirty="0" smtClean="0"/>
              <a:t>Bayes filter (i.e., extended </a:t>
            </a:r>
            <a:r>
              <a:rPr lang="en-US" sz="1600" dirty="0" err="1" smtClean="0"/>
              <a:t>Kalman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Two hands (or hand + object) is an interesting direction</a:t>
            </a:r>
          </a:p>
          <a:p>
            <a:r>
              <a:rPr lang="en-US" sz="1800" dirty="0" err="1" smtClean="0"/>
              <a:t>ConvNet</a:t>
            </a:r>
            <a:r>
              <a:rPr lang="en-US" sz="1800" dirty="0" smtClean="0"/>
              <a:t> needs more training data!</a:t>
            </a:r>
          </a:p>
          <a:p>
            <a:pPr lvl="1"/>
            <a:r>
              <a:rPr lang="en-US" sz="1600" dirty="0" smtClean="0"/>
              <a:t>More users with higher variety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These techniques work with RGB as well</a:t>
            </a:r>
          </a:p>
          <a:p>
            <a:pPr lvl="1"/>
            <a:r>
              <a:rPr lang="en-US" sz="1100" dirty="0" smtClean="0"/>
              <a:t>A. Jain, J. </a:t>
            </a:r>
            <a:r>
              <a:rPr lang="en-US" sz="1100" dirty="0" err="1" smtClean="0"/>
              <a:t>Tompson</a:t>
            </a:r>
            <a:r>
              <a:rPr lang="en-US" sz="1100" dirty="0" smtClean="0"/>
              <a:t>, M. </a:t>
            </a:r>
            <a:r>
              <a:rPr lang="en-US" sz="1100" dirty="0" err="1" smtClean="0"/>
              <a:t>Andriluka</a:t>
            </a:r>
            <a:r>
              <a:rPr lang="en-US" sz="1100" dirty="0" smtClean="0"/>
              <a:t>, G. Taylor, C </a:t>
            </a:r>
            <a:r>
              <a:rPr lang="en-US" sz="1100" dirty="0" err="1" smtClean="0"/>
              <a:t>Bregler</a:t>
            </a:r>
            <a:r>
              <a:rPr lang="en-US" sz="1100" dirty="0" smtClean="0"/>
              <a:t>, Learning Human Pose Estimation Features with Convolutional Networks, ICLR 2014</a:t>
            </a:r>
          </a:p>
          <a:p>
            <a:pPr lvl="1"/>
            <a:r>
              <a:rPr lang="en-US" sz="1100" dirty="0"/>
              <a:t>J. </a:t>
            </a:r>
            <a:r>
              <a:rPr lang="en-US" sz="1100" dirty="0" err="1"/>
              <a:t>Tompson</a:t>
            </a:r>
            <a:r>
              <a:rPr lang="en-US" sz="1100" dirty="0"/>
              <a:t>, A. Jain, Y. </a:t>
            </a:r>
            <a:r>
              <a:rPr lang="en-US" sz="1100" dirty="0" err="1"/>
              <a:t>LeCun</a:t>
            </a:r>
            <a:r>
              <a:rPr lang="en-US" sz="1100" dirty="0"/>
              <a:t>, C. </a:t>
            </a:r>
            <a:r>
              <a:rPr lang="en-US" sz="1100" dirty="0" err="1"/>
              <a:t>Bregler</a:t>
            </a:r>
            <a:r>
              <a:rPr lang="en-US" sz="1100" dirty="0"/>
              <a:t>,  Joint Training of a Convolutional Network and a Graphical Model for Human Pose Estimation (submitted </a:t>
            </a:r>
            <a:r>
              <a:rPr lang="en-US" sz="1100" dirty="0" smtClean="0"/>
              <a:t>&amp; </a:t>
            </a:r>
            <a:r>
              <a:rPr lang="en-US" sz="1100" dirty="0" err="1" smtClean="0"/>
              <a:t>arxiv</a:t>
            </a:r>
            <a:r>
              <a:rPr lang="en-US" sz="1100" dirty="0"/>
              <a:t>)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on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300" y="2005827"/>
            <a:ext cx="5527401" cy="29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43608" y="2085696"/>
            <a:ext cx="7632848" cy="1145326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80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3D89F9"/>
                </a:solidFill>
                <a:latin typeface="Helvetica Neue"/>
              </a:rPr>
              <a:t>QUESTIONS</a:t>
            </a:r>
            <a:endParaRPr lang="en-US" sz="2800" b="1" dirty="0">
              <a:solidFill>
                <a:srgbClr val="3D89F9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50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43608" y="2085696"/>
            <a:ext cx="7632848" cy="1145326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80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3D89F9"/>
                </a:solidFill>
                <a:latin typeface="Helvetica Neue"/>
              </a:rPr>
              <a:t>APPENDIX</a:t>
            </a:r>
            <a:endParaRPr lang="en-US" sz="2000" b="1" dirty="0">
              <a:solidFill>
                <a:srgbClr val="3D89F9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226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5194920" cy="3402378"/>
          </a:xfrm>
        </p:spPr>
        <p:txBody>
          <a:bodyPr>
            <a:noAutofit/>
          </a:bodyPr>
          <a:lstStyle/>
          <a:p>
            <a:r>
              <a:rPr lang="en-US" sz="1600" dirty="0" smtClean="0"/>
              <a:t>Robert Wang</a:t>
            </a:r>
            <a:r>
              <a:rPr lang="en-US" sz="1600" dirty="0"/>
              <a:t> </a:t>
            </a:r>
            <a:r>
              <a:rPr lang="en-US" sz="1600" dirty="0" smtClean="0"/>
              <a:t>et al. (2009, 2011)</a:t>
            </a:r>
          </a:p>
          <a:p>
            <a:pPr lvl="1"/>
            <a:r>
              <a:rPr lang="en-US" sz="1400" dirty="0" smtClean="0"/>
              <a:t>Tiny images (nearest-neighbor)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sz="1600" dirty="0" err="1" smtClean="0"/>
              <a:t>Oikonomidis</a:t>
            </a:r>
            <a:r>
              <a:rPr lang="en-US" sz="1600" dirty="0" smtClean="0"/>
              <a:t> et al. (2011, 2012)</a:t>
            </a:r>
          </a:p>
          <a:p>
            <a:pPr lvl="1"/>
            <a:r>
              <a:rPr lang="en-US" sz="1400" dirty="0" smtClean="0"/>
              <a:t>PSO search using synthetic depth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sz="1600" dirty="0" err="1"/>
              <a:t>Shotton</a:t>
            </a:r>
            <a:r>
              <a:rPr lang="en-US" sz="1600" dirty="0"/>
              <a:t> et al. (</a:t>
            </a:r>
            <a:r>
              <a:rPr lang="en-US" sz="1600" dirty="0" smtClean="0"/>
              <a:t>2011)</a:t>
            </a:r>
          </a:p>
          <a:p>
            <a:pPr lvl="1"/>
            <a:r>
              <a:rPr lang="en-US" sz="1200" dirty="0" smtClean="0"/>
              <a:t>RDF labels and mean-shift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sz="1400" dirty="0" err="1"/>
              <a:t>Melax</a:t>
            </a:r>
            <a:r>
              <a:rPr lang="en-US" sz="1400" dirty="0"/>
              <a:t> et al. (2013)</a:t>
            </a:r>
          </a:p>
          <a:p>
            <a:pPr lvl="1"/>
            <a:r>
              <a:rPr lang="en-US" sz="1200" dirty="0"/>
              <a:t>Physics simulation (LCP</a:t>
            </a:r>
            <a:r>
              <a:rPr lang="en-US" sz="1200" dirty="0" smtClean="0"/>
              <a:t>)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sz="1400" dirty="0" smtClean="0"/>
              <a:t>Many more in the paper…</a:t>
            </a:r>
            <a:endParaRPr lang="en-US" sz="1400" dirty="0"/>
          </a:p>
          <a:p>
            <a:pPr lvl="1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66369" y="235200"/>
            <a:ext cx="1490671" cy="4688124"/>
            <a:chOff x="6094392" y="-1269364"/>
            <a:chExt cx="2044614" cy="6192688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94392" y="170796"/>
              <a:ext cx="2044609" cy="146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6126633" y="-1269364"/>
              <a:ext cx="2012373" cy="1433190"/>
              <a:chOff x="7021469" y="620688"/>
              <a:chExt cx="1584176" cy="1154087"/>
            </a:xfrm>
          </p:grpSpPr>
          <p:pic>
            <p:nvPicPr>
              <p:cNvPr id="18" name="Picture 17" descr="Finger-precise hand gesture tracking by 3Gear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783969" y="620688"/>
                <a:ext cx="821676" cy="1154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Finger-precise hand gesture tracking by 3Gear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021469" y="620688"/>
                <a:ext cx="821676" cy="1154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49624" y="1610956"/>
              <a:ext cx="198937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5075" y="3339148"/>
              <a:ext cx="1910981" cy="158417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23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1" y="735546"/>
            <a:ext cx="5554960" cy="2808312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LibHand</a:t>
            </a:r>
            <a:r>
              <a:rPr lang="en-US" sz="1800" baseline="30000" dirty="0" smtClean="0"/>
              <a:t>[1]</a:t>
            </a:r>
            <a:r>
              <a:rPr lang="en-US" sz="1800" dirty="0" smtClean="0"/>
              <a:t> mesh: </a:t>
            </a:r>
          </a:p>
          <a:p>
            <a:pPr lvl="1"/>
            <a:r>
              <a:rPr lang="en-US" sz="1600" dirty="0" smtClean="0"/>
              <a:t>67,606 faces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Dual-quaternion blend skinning [</a:t>
            </a:r>
            <a:r>
              <a:rPr lang="en-US" sz="1600" dirty="0" err="1" smtClean="0">
                <a:sym typeface="Wingdings" pitchFamily="2" charset="2"/>
              </a:rPr>
              <a:t>Kavan</a:t>
            </a:r>
            <a:r>
              <a:rPr lang="en-US" sz="1600" dirty="0" smtClean="0">
                <a:sym typeface="Wingdings" pitchFamily="2" charset="2"/>
              </a:rPr>
              <a:t> 2008]</a:t>
            </a:r>
          </a:p>
          <a:p>
            <a:r>
              <a:rPr lang="en-US" sz="1800" dirty="0" smtClean="0">
                <a:sym typeface="Wingdings" pitchFamily="2" charset="2"/>
              </a:rPr>
              <a:t>42 DoF offline &amp; 23 DoF </a:t>
            </a:r>
            <a:r>
              <a:rPr lang="en-US" sz="1800" dirty="0" err="1" smtClean="0">
                <a:sym typeface="Wingdings" pitchFamily="2" charset="2"/>
              </a:rPr>
              <a:t>realtime</a:t>
            </a:r>
            <a:endParaRPr lang="en-US" sz="1800" dirty="0" smtClean="0">
              <a:sym typeface="Wingdings" pitchFamily="2" charset="2"/>
            </a:endParaRPr>
          </a:p>
          <a:p>
            <a:pPr lvl="1"/>
            <a:r>
              <a:rPr lang="en-US" sz="1600" dirty="0" smtClean="0">
                <a:sym typeface="Wingdings" pitchFamily="2" charset="2"/>
              </a:rPr>
              <a:t>Joint angles &amp; twists</a:t>
            </a:r>
          </a:p>
          <a:p>
            <a:pPr lvl="1"/>
            <a:r>
              <a:rPr lang="en-US" sz="1600" dirty="0">
                <a:sym typeface="Wingdings" pitchFamily="2" charset="2"/>
              </a:rPr>
              <a:t>P</a:t>
            </a:r>
            <a:r>
              <a:rPr lang="en-US" sz="1600" dirty="0" smtClean="0">
                <a:sym typeface="Wingdings" pitchFamily="2" charset="2"/>
              </a:rPr>
              <a:t>osition &amp; orientation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Mesh</a:t>
            </a:r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36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9553" y="4912668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M.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Saric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LibHand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: A Library for Hand Articulation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635873" y="153240"/>
            <a:ext cx="2183182" cy="4686305"/>
            <a:chOff x="6084168" y="404664"/>
            <a:chExt cx="2524532" cy="5233794"/>
          </a:xfrm>
        </p:grpSpPr>
        <p:grpSp>
          <p:nvGrpSpPr>
            <p:cNvPr id="62" name="Group 61"/>
            <p:cNvGrpSpPr/>
            <p:nvPr/>
          </p:nvGrpSpPr>
          <p:grpSpPr>
            <a:xfrm>
              <a:off x="6084168" y="404664"/>
              <a:ext cx="2524532" cy="3909440"/>
              <a:chOff x="5495539" y="1595524"/>
              <a:chExt cx="2705166" cy="4189166"/>
            </a:xfrm>
          </p:grpSpPr>
          <p:pic>
            <p:nvPicPr>
              <p:cNvPr id="68" name="Picture 67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495539" y="1595524"/>
                <a:ext cx="2705166" cy="4189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9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6540888" y="4285282"/>
                <a:ext cx="338834" cy="5208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Connector 69"/>
              <p:cNvCxnSpPr>
                <a:cxnSpLocks noChangeShapeType="1"/>
              </p:cNvCxnSpPr>
              <p:nvPr/>
            </p:nvCxnSpPr>
            <p:spPr bwMode="auto">
              <a:xfrm flipH="1" flipV="1">
                <a:off x="6048199" y="3656616"/>
                <a:ext cx="492689" cy="6286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Connector 70"/>
              <p:cNvCxnSpPr>
                <a:cxnSpLocks noChangeShapeType="1"/>
              </p:cNvCxnSpPr>
              <p:nvPr/>
            </p:nvCxnSpPr>
            <p:spPr bwMode="auto">
              <a:xfrm flipH="1" flipV="1">
                <a:off x="6313469" y="3443655"/>
                <a:ext cx="227418" cy="8416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Straight Connector 71"/>
              <p:cNvCxnSpPr>
                <a:cxnSpLocks noChangeShapeType="1"/>
              </p:cNvCxnSpPr>
              <p:nvPr/>
            </p:nvCxnSpPr>
            <p:spPr bwMode="auto">
              <a:xfrm flipV="1">
                <a:off x="6540887" y="3391343"/>
                <a:ext cx="109164" cy="8939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Connector 72"/>
              <p:cNvCxnSpPr>
                <a:cxnSpLocks noChangeShapeType="1"/>
              </p:cNvCxnSpPr>
              <p:nvPr/>
            </p:nvCxnSpPr>
            <p:spPr bwMode="auto">
              <a:xfrm flipV="1">
                <a:off x="6540888" y="3603176"/>
                <a:ext cx="524186" cy="682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Connector 73"/>
              <p:cNvCxnSpPr>
                <a:cxnSpLocks noChangeShapeType="1"/>
              </p:cNvCxnSpPr>
              <p:nvPr/>
            </p:nvCxnSpPr>
            <p:spPr bwMode="auto">
              <a:xfrm flipV="1">
                <a:off x="6394687" y="4285283"/>
                <a:ext cx="146202" cy="741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74"/>
              <p:cNvCxnSpPr>
                <a:cxnSpLocks noChangeShapeType="1"/>
              </p:cNvCxnSpPr>
              <p:nvPr/>
            </p:nvCxnSpPr>
            <p:spPr bwMode="auto">
              <a:xfrm flipH="1" flipV="1">
                <a:off x="5959775" y="3347162"/>
                <a:ext cx="88425" cy="309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Connector 75"/>
              <p:cNvCxnSpPr>
                <a:cxnSpLocks noChangeShapeType="1"/>
              </p:cNvCxnSpPr>
              <p:nvPr/>
            </p:nvCxnSpPr>
            <p:spPr bwMode="auto">
              <a:xfrm flipH="1" flipV="1">
                <a:off x="6294543" y="3101544"/>
                <a:ext cx="18928" cy="342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Connector 76"/>
              <p:cNvCxnSpPr>
                <a:cxnSpLocks noChangeShapeType="1"/>
              </p:cNvCxnSpPr>
              <p:nvPr/>
            </p:nvCxnSpPr>
            <p:spPr bwMode="auto">
              <a:xfrm flipV="1">
                <a:off x="6650052" y="3093443"/>
                <a:ext cx="23636" cy="2979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Straight Connector 77"/>
              <p:cNvCxnSpPr>
                <a:cxnSpLocks noChangeShapeType="1"/>
              </p:cNvCxnSpPr>
              <p:nvPr/>
            </p:nvCxnSpPr>
            <p:spPr bwMode="auto">
              <a:xfrm flipV="1">
                <a:off x="7065073" y="3214496"/>
                <a:ext cx="44212" cy="3886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 flipH="1">
                <a:off x="6359597" y="5026530"/>
                <a:ext cx="35088" cy="5754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 flipV="1">
                <a:off x="6879722" y="4231371"/>
                <a:ext cx="583259" cy="5747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7462982" y="3815007"/>
                <a:ext cx="325294" cy="4163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Connector 81"/>
              <p:cNvCxnSpPr>
                <a:cxnSpLocks noChangeShapeType="1"/>
              </p:cNvCxnSpPr>
              <p:nvPr/>
            </p:nvCxnSpPr>
            <p:spPr bwMode="auto">
              <a:xfrm flipH="1">
                <a:off x="7787789" y="3391344"/>
                <a:ext cx="294161" cy="4236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5871351" y="2978735"/>
                <a:ext cx="88425" cy="3683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Straight Connector 83"/>
              <p:cNvCxnSpPr>
                <a:cxnSpLocks noChangeShapeType="1"/>
              </p:cNvCxnSpPr>
              <p:nvPr/>
            </p:nvCxnSpPr>
            <p:spPr bwMode="auto">
              <a:xfrm flipH="1" flipV="1">
                <a:off x="5827138" y="2772375"/>
                <a:ext cx="44212" cy="2210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Connector 84"/>
              <p:cNvCxnSpPr>
                <a:cxnSpLocks noChangeShapeType="1"/>
              </p:cNvCxnSpPr>
              <p:nvPr/>
            </p:nvCxnSpPr>
            <p:spPr bwMode="auto">
              <a:xfrm flipH="1" flipV="1">
                <a:off x="5805033" y="2330256"/>
                <a:ext cx="22106" cy="442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Straight Connector 85"/>
              <p:cNvCxnSpPr>
                <a:cxnSpLocks noChangeShapeType="1"/>
              </p:cNvCxnSpPr>
              <p:nvPr/>
            </p:nvCxnSpPr>
            <p:spPr bwMode="auto">
              <a:xfrm>
                <a:off x="6225046" y="2728163"/>
                <a:ext cx="69496" cy="3652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Straight Connector 86"/>
              <p:cNvCxnSpPr>
                <a:cxnSpLocks noChangeShapeType="1"/>
              </p:cNvCxnSpPr>
              <p:nvPr/>
            </p:nvCxnSpPr>
            <p:spPr bwMode="auto">
              <a:xfrm>
                <a:off x="6225046" y="2330256"/>
                <a:ext cx="0" cy="4094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Connector 87"/>
              <p:cNvCxnSpPr>
                <a:cxnSpLocks noChangeShapeType="1"/>
              </p:cNvCxnSpPr>
              <p:nvPr/>
            </p:nvCxnSpPr>
            <p:spPr bwMode="auto">
              <a:xfrm flipH="1">
                <a:off x="6225046" y="1799713"/>
                <a:ext cx="34748" cy="530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Straight Connector 88"/>
              <p:cNvCxnSpPr>
                <a:cxnSpLocks noChangeShapeType="1"/>
              </p:cNvCxnSpPr>
              <p:nvPr/>
            </p:nvCxnSpPr>
            <p:spPr bwMode="auto">
              <a:xfrm flipV="1">
                <a:off x="6671108" y="2683952"/>
                <a:ext cx="11818" cy="4020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Straight Connector 89"/>
              <p:cNvCxnSpPr>
                <a:cxnSpLocks noChangeShapeType="1"/>
              </p:cNvCxnSpPr>
              <p:nvPr/>
            </p:nvCxnSpPr>
            <p:spPr bwMode="auto">
              <a:xfrm flipV="1">
                <a:off x="6682927" y="2241831"/>
                <a:ext cx="27379" cy="4462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90"/>
              <p:cNvCxnSpPr>
                <a:cxnSpLocks noChangeShapeType="1"/>
              </p:cNvCxnSpPr>
              <p:nvPr/>
            </p:nvCxnSpPr>
            <p:spPr bwMode="auto">
              <a:xfrm flipH="1">
                <a:off x="6710305" y="1667076"/>
                <a:ext cx="66190" cy="5747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91"/>
              <p:cNvCxnSpPr>
                <a:cxnSpLocks noChangeShapeType="1"/>
              </p:cNvCxnSpPr>
              <p:nvPr/>
            </p:nvCxnSpPr>
            <p:spPr bwMode="auto">
              <a:xfrm flipV="1">
                <a:off x="7109285" y="2728163"/>
                <a:ext cx="88424" cy="477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197709" y="2374468"/>
                <a:ext cx="44212" cy="3536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Straight Connector 93"/>
              <p:cNvCxnSpPr>
                <a:cxnSpLocks noChangeShapeType="1"/>
              </p:cNvCxnSpPr>
              <p:nvPr/>
            </p:nvCxnSpPr>
            <p:spPr bwMode="auto">
              <a:xfrm flipV="1">
                <a:off x="7241921" y="1954455"/>
                <a:ext cx="88424" cy="4200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5" name="Oval 94"/>
              <p:cNvSpPr>
                <a:spLocks noChangeArrowheads="1"/>
              </p:cNvSpPr>
              <p:nvPr/>
            </p:nvSpPr>
            <p:spPr bwMode="auto">
              <a:xfrm>
                <a:off x="6361405" y="4081629"/>
                <a:ext cx="357058" cy="354679"/>
              </a:xfrm>
              <a:prstGeom prst="ellips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6294237" y="4945405"/>
                <a:ext cx="190710" cy="189440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97" name="Oval 96"/>
              <p:cNvSpPr>
                <a:spLocks noChangeArrowheads="1"/>
              </p:cNvSpPr>
              <p:nvPr/>
            </p:nvSpPr>
            <p:spPr bwMode="auto">
              <a:xfrm>
                <a:off x="6979746" y="3490568"/>
                <a:ext cx="190710" cy="18944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6779589" y="4710578"/>
                <a:ext cx="190710" cy="18944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6555350" y="3313720"/>
                <a:ext cx="190710" cy="18944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6219826" y="3366365"/>
                <a:ext cx="190710" cy="18944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5959802" y="3566517"/>
                <a:ext cx="190710" cy="18944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2" name="Oval 101"/>
              <p:cNvSpPr>
                <a:spLocks noChangeArrowheads="1"/>
              </p:cNvSpPr>
              <p:nvPr/>
            </p:nvSpPr>
            <p:spPr bwMode="auto">
              <a:xfrm>
                <a:off x="7366489" y="4154422"/>
                <a:ext cx="190710" cy="189440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3" name="Oval 102"/>
              <p:cNvSpPr>
                <a:spLocks noChangeArrowheads="1"/>
              </p:cNvSpPr>
              <p:nvPr/>
            </p:nvSpPr>
            <p:spPr bwMode="auto">
              <a:xfrm>
                <a:off x="7019800" y="3106553"/>
                <a:ext cx="190710" cy="189440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4" name="Oval 103"/>
              <p:cNvSpPr>
                <a:spLocks noChangeArrowheads="1"/>
              </p:cNvSpPr>
              <p:nvPr/>
            </p:nvSpPr>
            <p:spPr bwMode="auto">
              <a:xfrm>
                <a:off x="6573521" y="2983444"/>
                <a:ext cx="190710" cy="189440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6201654" y="3008110"/>
                <a:ext cx="190710" cy="189440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6" name="Oval 105"/>
              <p:cNvSpPr>
                <a:spLocks noChangeArrowheads="1"/>
              </p:cNvSpPr>
              <p:nvPr/>
            </p:nvSpPr>
            <p:spPr bwMode="auto">
              <a:xfrm>
                <a:off x="5860434" y="3257886"/>
                <a:ext cx="190710" cy="189440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7644220" y="3781711"/>
                <a:ext cx="190710" cy="189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8" name="Oval 107"/>
              <p:cNvSpPr>
                <a:spLocks noChangeArrowheads="1"/>
              </p:cNvSpPr>
              <p:nvPr/>
            </p:nvSpPr>
            <p:spPr bwMode="auto">
              <a:xfrm>
                <a:off x="7101217" y="2614645"/>
                <a:ext cx="190710" cy="189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09" name="Oval 108"/>
              <p:cNvSpPr>
                <a:spLocks noChangeArrowheads="1"/>
              </p:cNvSpPr>
              <p:nvPr/>
            </p:nvSpPr>
            <p:spPr bwMode="auto">
              <a:xfrm>
                <a:off x="7152436" y="2265224"/>
                <a:ext cx="190710" cy="189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10" name="Oval 109"/>
              <p:cNvSpPr>
                <a:spLocks noChangeArrowheads="1"/>
              </p:cNvSpPr>
              <p:nvPr/>
            </p:nvSpPr>
            <p:spPr bwMode="auto">
              <a:xfrm>
                <a:off x="6580524" y="2550374"/>
                <a:ext cx="190710" cy="189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>
                <a:off x="6613813" y="2144241"/>
                <a:ext cx="190710" cy="189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6132847" y="2236822"/>
                <a:ext cx="190710" cy="189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13" name="Oval 112"/>
              <p:cNvSpPr>
                <a:spLocks noChangeArrowheads="1"/>
              </p:cNvSpPr>
              <p:nvPr/>
            </p:nvSpPr>
            <p:spPr bwMode="auto">
              <a:xfrm>
                <a:off x="6130125" y="2619564"/>
                <a:ext cx="190710" cy="189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14" name="Oval 113"/>
              <p:cNvSpPr>
                <a:spLocks noChangeArrowheads="1"/>
              </p:cNvSpPr>
              <p:nvPr/>
            </p:nvSpPr>
            <p:spPr bwMode="auto">
              <a:xfrm>
                <a:off x="5781641" y="2895025"/>
                <a:ext cx="190710" cy="189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  <p:sp>
            <p:nvSpPr>
              <p:cNvPr id="115" name="Oval 114"/>
              <p:cNvSpPr>
                <a:spLocks noChangeArrowheads="1"/>
              </p:cNvSpPr>
              <p:nvPr/>
            </p:nvSpPr>
            <p:spPr bwMode="auto">
              <a:xfrm>
                <a:off x="5724850" y="2622255"/>
                <a:ext cx="190710" cy="189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6658586" y="4416486"/>
              <a:ext cx="1177779" cy="122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b="1" kern="1200" dirty="0" smtClean="0">
                  <a:latin typeface="Helvetica Neue"/>
                  <a:cs typeface="Helvetica Neue"/>
                </a:rPr>
                <a:t>6 DOF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1" kern="1200" dirty="0">
                  <a:latin typeface="Helvetica Neue"/>
                  <a:cs typeface="Helvetica Neue"/>
                </a:rPr>
                <a:t>3</a:t>
              </a:r>
              <a:r>
                <a:rPr lang="en-US" b="1" kern="1200" dirty="0" smtClean="0">
                  <a:latin typeface="Helvetica Neue"/>
                  <a:cs typeface="Helvetica Neue"/>
                </a:rPr>
                <a:t> DOF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1" kern="1200" dirty="0">
                  <a:latin typeface="Helvetica Neue"/>
                  <a:cs typeface="Helvetica Neue"/>
                </a:rPr>
                <a:t>2</a:t>
              </a:r>
              <a:r>
                <a:rPr lang="en-US" b="1" kern="1200" dirty="0" smtClean="0">
                  <a:latin typeface="Helvetica Neue"/>
                  <a:cs typeface="Helvetica Neue"/>
                </a:rPr>
                <a:t> DOF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b="1" kern="1200" dirty="0" smtClean="0">
                  <a:latin typeface="Helvetica Neue"/>
                  <a:cs typeface="Helvetica Neue"/>
                </a:rPr>
                <a:t>1 DOF</a:t>
              </a:r>
              <a:endParaRPr lang="en-US" b="1" kern="1200" dirty="0">
                <a:latin typeface="Helvetica Neue"/>
                <a:cs typeface="Helvetica Neue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6450363" y="4521776"/>
              <a:ext cx="191510" cy="190234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1200" dirty="0">
                <a:latin typeface="HelveticaNeue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6444208" y="4796674"/>
              <a:ext cx="191510" cy="19023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1200" dirty="0">
                <a:latin typeface="HelveticaNeue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6444208" y="5071572"/>
              <a:ext cx="191510" cy="190234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1200" dirty="0">
                <a:latin typeface="HelveticaNeue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6444208" y="5346470"/>
              <a:ext cx="191510" cy="19023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1200" dirty="0">
                <a:latin typeface="Helvetica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2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893972" y="4813259"/>
            <a:ext cx="360040" cy="28296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37</a:t>
            </a:fld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514" y="1231167"/>
            <a:ext cx="2118546" cy="32705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037" y="1231167"/>
            <a:ext cx="2118546" cy="32705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20670" y="952488"/>
            <a:ext cx="2106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F7F7F"/>
                </a:solidFill>
                <a:latin typeface="Helvetica Neue"/>
                <a:cs typeface="Helvetica Neue"/>
              </a:rPr>
              <a:t>PrimeSense</a:t>
            </a:r>
            <a:endParaRPr lang="en-US" sz="2000" b="1" dirty="0" smtClean="0">
              <a:solidFill>
                <a:srgbClr val="7F7F7F"/>
              </a:solidFill>
              <a:latin typeface="Helvetica Neue"/>
              <a:cs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2215" y="952488"/>
            <a:ext cx="171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F7F7F"/>
                </a:solidFill>
                <a:latin typeface="Helvetica Neue"/>
                <a:cs typeface="Helvetica Neue"/>
              </a:rPr>
              <a:t>Synthetic</a:t>
            </a:r>
            <a:endParaRPr lang="en-US" sz="2000" b="1" dirty="0">
              <a:solidFill>
                <a:srgbClr val="7F7F7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529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06" y="2052357"/>
            <a:ext cx="6566334" cy="79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58" y="3172731"/>
            <a:ext cx="7836722" cy="88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72" y="735545"/>
            <a:ext cx="5516473" cy="95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L1 Depth comparison (multiple cameras)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2000" dirty="0" smtClean="0"/>
              <a:t>Coefficient prior (out-of-bound penalty)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2000" dirty="0" smtClean="0"/>
              <a:t>Interpenetration constraint</a:t>
            </a:r>
          </a:p>
          <a:p>
            <a:pPr lvl="1"/>
            <a:r>
              <a:rPr lang="en-US" sz="1800" dirty="0" smtClean="0"/>
              <a:t>Sum of bounding sphere interpenetrations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Pso</a:t>
            </a:r>
            <a:r>
              <a:rPr lang="en-US" dirty="0" smtClean="0"/>
              <a:t>/nm Objective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Calibration was hard</a:t>
            </a:r>
          </a:p>
          <a:p>
            <a:pPr lvl="1"/>
            <a:r>
              <a:rPr lang="en-US" sz="1600" dirty="0" smtClean="0"/>
              <a:t>PrimeSense has subtle depth non-linearity</a:t>
            </a:r>
          </a:p>
          <a:p>
            <a:pPr lvl="1"/>
            <a:r>
              <a:rPr lang="en-US" sz="1600" dirty="0" smtClean="0"/>
              <a:t>FOVs never match</a:t>
            </a:r>
          </a:p>
          <a:p>
            <a:pPr lvl="1"/>
            <a:r>
              <a:rPr lang="en-US" sz="1600" dirty="0" smtClean="0"/>
              <a:t>Shake-n-Sense</a:t>
            </a:r>
            <a:r>
              <a:rPr lang="en-US" sz="1600" baseline="30000" dirty="0" smtClean="0">
                <a:solidFill>
                  <a:schemeClr val="tx1"/>
                </a:solidFill>
              </a:rPr>
              <a:t>[1]</a:t>
            </a:r>
            <a:endParaRPr lang="en-US" sz="600" dirty="0" smtClean="0"/>
          </a:p>
          <a:p>
            <a:r>
              <a:rPr lang="en-US" sz="1800" dirty="0" smtClean="0"/>
              <a:t>We use a variant of ICP</a:t>
            </a:r>
          </a:p>
          <a:p>
            <a:pPr lvl="1"/>
            <a:r>
              <a:rPr lang="en-US" sz="1600" dirty="0" smtClean="0"/>
              <a:t>BFGS to minimize Registration Error</a:t>
            </a:r>
          </a:p>
          <a:p>
            <a:pPr lvl="1"/>
            <a:r>
              <a:rPr lang="en-US" sz="1600" dirty="0" smtClean="0"/>
              <a:t>Camera </a:t>
            </a:r>
            <a:r>
              <a:rPr lang="en-US" sz="1600" dirty="0" err="1" smtClean="0"/>
              <a:t>extrinsics</a:t>
            </a:r>
            <a:r>
              <a:rPr lang="en-US" sz="1600" dirty="0" smtClean="0"/>
              <a:t> (T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 doesn’t have to be rigid! (add skew &amp; scale)</a:t>
            </a:r>
            <a:endParaRPr lang="en-US" sz="1600" baseline="-25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Cameras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553" y="4912668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A. Butler et al.,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Shake'N'Sense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: Reducing Interference for Overlapping Structured Light Depth Cameras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11570"/>
            <a:ext cx="3778963" cy="96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702" y="3433582"/>
            <a:ext cx="3624020" cy="111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6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335" y="2017457"/>
            <a:ext cx="3578160" cy="26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Supervised learning based approach</a:t>
            </a:r>
          </a:p>
          <a:p>
            <a:pPr lvl="1"/>
            <a:r>
              <a:rPr lang="en-US" sz="1600" dirty="0"/>
              <a:t>Needs labeled dataset + machine learning</a:t>
            </a:r>
          </a:p>
          <a:p>
            <a:pPr lvl="1"/>
            <a:r>
              <a:rPr lang="en-US" sz="1600" dirty="0"/>
              <a:t> Existing datasets had limited pose information for hands</a:t>
            </a:r>
            <a:endParaRPr lang="en-US" sz="1800" dirty="0"/>
          </a:p>
          <a:p>
            <a:r>
              <a:rPr lang="en-US" sz="1800" dirty="0"/>
              <a:t>Architecture</a:t>
            </a:r>
          </a:p>
          <a:p>
            <a:pPr lvl="1"/>
            <a:endParaRPr lang="en-US" sz="1600" dirty="0" smtClean="0"/>
          </a:p>
          <a:p>
            <a:endParaRPr lang="en-US" sz="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Pipeline overview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9632" y="4015866"/>
            <a:ext cx="2664296" cy="64807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OFFLINE DATABASE CREATION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5694" y="2463738"/>
            <a:ext cx="1512170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CONVNET JOINT DETECT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2463738"/>
            <a:ext cx="1152128" cy="999111"/>
          </a:xfrm>
          <a:prstGeom prst="rect">
            <a:avLst/>
          </a:prstGeom>
          <a:solidFill>
            <a:srgbClr val="3D89F9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RDF 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HAND DETECT</a:t>
            </a:r>
            <a:endParaRPr lang="en-US" sz="16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>
            <a:off x="1403648" y="2963294"/>
            <a:ext cx="43204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18" idx="1"/>
          </p:cNvCxnSpPr>
          <p:nvPr/>
        </p:nvCxnSpPr>
        <p:spPr>
          <a:xfrm>
            <a:off x="3347865" y="2963294"/>
            <a:ext cx="47759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25464" y="2463738"/>
            <a:ext cx="1034569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IK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POSE</a:t>
            </a:r>
            <a:endParaRPr lang="en-US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19" name="Straight Arrow Connector 18"/>
          <p:cNvCxnSpPr>
            <a:stCxn id="13" idx="0"/>
            <a:endCxn id="14" idx="2"/>
          </p:cNvCxnSpPr>
          <p:nvPr/>
        </p:nvCxnSpPr>
        <p:spPr>
          <a:xfrm flipH="1" flipV="1">
            <a:off x="2591779" y="3462849"/>
            <a:ext cx="1" cy="553017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Convolutional network feature detector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504" y="4922753"/>
            <a:ext cx="360040" cy="282960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40</a:t>
            </a:fld>
            <a:endParaRPr lang="en-US" dirty="0"/>
          </a:p>
        </p:txBody>
      </p:sp>
      <p:sp>
        <p:nvSpPr>
          <p:cNvPr id="330" name="Rectangle 329"/>
          <p:cNvSpPr/>
          <p:nvPr/>
        </p:nvSpPr>
        <p:spPr>
          <a:xfrm>
            <a:off x="1514862" y="2237237"/>
            <a:ext cx="7009178" cy="2436568"/>
          </a:xfrm>
          <a:prstGeom prst="rect">
            <a:avLst/>
          </a:prstGeom>
          <a:ln w="38100">
            <a:solidFill>
              <a:srgbClr val="3D89F9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dirty="0" smtClean="0">
              <a:latin typeface="HelveticaNeue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4906363" y="757151"/>
            <a:ext cx="3662896" cy="1184429"/>
            <a:chOff x="4449306" y="1268760"/>
            <a:chExt cx="4378160" cy="1513437"/>
          </a:xfrm>
        </p:grpSpPr>
        <p:sp>
          <p:nvSpPr>
            <p:cNvPr id="333" name="Rounded Rectangle 332"/>
            <p:cNvSpPr/>
            <p:nvPr/>
          </p:nvSpPr>
          <p:spPr>
            <a:xfrm>
              <a:off x="5962744" y="1268760"/>
              <a:ext cx="972924" cy="432411"/>
            </a:xfrm>
            <a:prstGeom prst="roundRect">
              <a:avLst>
                <a:gd name="adj" fmla="val 0"/>
              </a:avLst>
            </a:prstGeom>
            <a:noFill/>
            <a:ln w="38100" cap="rnd" cmpd="sng">
              <a:solidFill>
                <a:srgbClr val="3D89F9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rgbClr val="3D89F9"/>
              </a:extrusionClr>
              <a:contourClr>
                <a:srgbClr val="3D89F9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CNet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34" name="Rounded Rectangle 333"/>
            <p:cNvSpPr/>
            <p:nvPr/>
          </p:nvSpPr>
          <p:spPr>
            <a:xfrm>
              <a:off x="5962744" y="1819310"/>
              <a:ext cx="972924" cy="432411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CNet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35" name="Rounded Rectangle 334"/>
            <p:cNvSpPr/>
            <p:nvPr/>
          </p:nvSpPr>
          <p:spPr>
            <a:xfrm>
              <a:off x="5962744" y="2349786"/>
              <a:ext cx="972924" cy="432411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CNet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36" name="Rounded Rectangle 335"/>
            <p:cNvSpPr/>
            <p:nvPr/>
          </p:nvSpPr>
          <p:spPr>
            <a:xfrm>
              <a:off x="4449306" y="1819310"/>
              <a:ext cx="972924" cy="432411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LCN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337" name="Straight Arrow Connector 336"/>
            <p:cNvCxnSpPr>
              <a:stCxn id="336" idx="3"/>
              <a:endCxn id="333" idx="1"/>
            </p:cNvCxnSpPr>
            <p:nvPr/>
          </p:nvCxnSpPr>
          <p:spPr>
            <a:xfrm flipV="1">
              <a:off x="5422230" y="1484965"/>
              <a:ext cx="540514" cy="55055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336" idx="3"/>
              <a:endCxn id="334" idx="1"/>
            </p:cNvCxnSpPr>
            <p:nvPr/>
          </p:nvCxnSpPr>
          <p:spPr>
            <a:xfrm>
              <a:off x="5422230" y="2035516"/>
              <a:ext cx="540514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>
              <a:stCxn id="336" idx="3"/>
              <a:endCxn id="335" idx="1"/>
            </p:cNvCxnSpPr>
            <p:nvPr/>
          </p:nvCxnSpPr>
          <p:spPr>
            <a:xfrm>
              <a:off x="5422230" y="2035516"/>
              <a:ext cx="540514" cy="5304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Rounded Rectangle 339"/>
            <p:cNvSpPr/>
            <p:nvPr/>
          </p:nvSpPr>
          <p:spPr>
            <a:xfrm>
              <a:off x="7097822" y="1268760"/>
              <a:ext cx="162155" cy="1513437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  <a:latin typeface="HelveticaNeue"/>
                <a:cs typeface="Baskerville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151873" y="1322813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7151873" y="1376862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151873" y="1430916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151873" y="1484965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7151873" y="1539018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7151873" y="1593068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151873" y="1647120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151873" y="1701171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7151873" y="1755222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7151873" y="1809274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7151873" y="1863324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7151873" y="2133582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7151873" y="2187634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7151873" y="2241685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7151873" y="2295737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7151873" y="2349789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7151873" y="2348880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7151873" y="2402929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7151873" y="2456982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7151873" y="2511033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7151873" y="2565085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7151873" y="2619135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cxnSp>
          <p:nvCxnSpPr>
            <p:cNvPr id="363" name="Straight Arrow Connector 362"/>
            <p:cNvCxnSpPr>
              <a:stCxn id="333" idx="3"/>
            </p:cNvCxnSpPr>
            <p:nvPr/>
          </p:nvCxnSpPr>
          <p:spPr>
            <a:xfrm flipV="1">
              <a:off x="6935669" y="1484964"/>
              <a:ext cx="162155" cy="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334" idx="3"/>
            </p:cNvCxnSpPr>
            <p:nvPr/>
          </p:nvCxnSpPr>
          <p:spPr>
            <a:xfrm flipV="1">
              <a:off x="6935669" y="2035513"/>
              <a:ext cx="162155" cy="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6935669" y="2511030"/>
              <a:ext cx="162155" cy="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Rounded Rectangle 365"/>
            <p:cNvSpPr/>
            <p:nvPr/>
          </p:nvSpPr>
          <p:spPr>
            <a:xfrm>
              <a:off x="7422131" y="1809273"/>
              <a:ext cx="972924" cy="432411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NNet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367" name="Straight Arrow Connector 366"/>
            <p:cNvCxnSpPr>
              <a:stCxn id="340" idx="3"/>
              <a:endCxn id="366" idx="1"/>
            </p:cNvCxnSpPr>
            <p:nvPr/>
          </p:nvCxnSpPr>
          <p:spPr>
            <a:xfrm flipV="1">
              <a:off x="7259977" y="2025479"/>
              <a:ext cx="162155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Rounded Rectangle 367"/>
            <p:cNvSpPr/>
            <p:nvPr/>
          </p:nvSpPr>
          <p:spPr>
            <a:xfrm>
              <a:off x="8557209" y="1268760"/>
              <a:ext cx="270257" cy="1513437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  <a:latin typeface="HelveticaNeue"/>
                <a:cs typeface="Baskerville"/>
              </a:endParaRPr>
            </a:p>
          </p:txBody>
        </p:sp>
        <p:cxnSp>
          <p:nvCxnSpPr>
            <p:cNvPr id="369" name="Straight Arrow Connector 368"/>
            <p:cNvCxnSpPr>
              <a:stCxn id="366" idx="3"/>
              <a:endCxn id="368" idx="1"/>
            </p:cNvCxnSpPr>
            <p:nvPr/>
          </p:nvCxnSpPr>
          <p:spPr>
            <a:xfrm>
              <a:off x="8395055" y="2025479"/>
              <a:ext cx="162155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>
              <a:off x="7178899" y="1971426"/>
              <a:ext cx="847" cy="108102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>
              <a:off x="8693097" y="1971426"/>
              <a:ext cx="847" cy="108102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Rectangle 371"/>
            <p:cNvSpPr/>
            <p:nvPr/>
          </p:nvSpPr>
          <p:spPr>
            <a:xfrm>
              <a:off x="8611261" y="1755223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8611261" y="1539017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8611261" y="1322811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8611261" y="2511034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8611261" y="2349788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8611261" y="2133583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</p:grpSp>
      <p:cxnSp>
        <p:nvCxnSpPr>
          <p:cNvPr id="332" name="Straight Arrow Connector 331"/>
          <p:cNvCxnSpPr/>
          <p:nvPr/>
        </p:nvCxnSpPr>
        <p:spPr>
          <a:xfrm flipV="1">
            <a:off x="1514862" y="1123782"/>
            <a:ext cx="4657688" cy="1113455"/>
          </a:xfrm>
          <a:prstGeom prst="straightConnector1">
            <a:avLst/>
          </a:prstGeom>
          <a:ln w="38100">
            <a:solidFill>
              <a:srgbClr val="3D89F9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 flipH="1" flipV="1">
            <a:off x="6986526" y="1123782"/>
            <a:ext cx="1537514" cy="1113455"/>
          </a:xfrm>
          <a:prstGeom prst="straightConnector1">
            <a:avLst/>
          </a:prstGeom>
          <a:ln w="38100">
            <a:solidFill>
              <a:srgbClr val="3D89F9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" name="Group 285"/>
          <p:cNvGrpSpPr/>
          <p:nvPr/>
        </p:nvGrpSpPr>
        <p:grpSpPr>
          <a:xfrm>
            <a:off x="1273885" y="2288993"/>
            <a:ext cx="7105715" cy="2221324"/>
            <a:chOff x="844239" y="1712257"/>
            <a:chExt cx="6680168" cy="2232443"/>
          </a:xfrm>
        </p:grpSpPr>
        <p:pic>
          <p:nvPicPr>
            <p:cNvPr id="287" name="Picture 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15" y="2477624"/>
              <a:ext cx="720099" cy="72010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8" name="Straight Connector 287"/>
            <p:cNvCxnSpPr/>
            <p:nvPr/>
          </p:nvCxnSpPr>
          <p:spPr>
            <a:xfrm>
              <a:off x="2306375" y="2798302"/>
              <a:ext cx="271280" cy="284201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3074105" y="2043940"/>
              <a:ext cx="271280" cy="284201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0" name="Picture 1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929" y="2475651"/>
              <a:ext cx="720099" cy="72207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1" name="Picture 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909" y="2333604"/>
              <a:ext cx="720099" cy="72010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2" name="Picture 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143" y="2055341"/>
              <a:ext cx="720099" cy="72010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3" name="Straight Arrow Connector 292"/>
            <p:cNvCxnSpPr/>
            <p:nvPr/>
          </p:nvCxnSpPr>
          <p:spPr>
            <a:xfrm>
              <a:off x="2068410" y="3358755"/>
              <a:ext cx="64809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/>
            <p:cNvSpPr txBox="1"/>
            <p:nvPr/>
          </p:nvSpPr>
          <p:spPr>
            <a:xfrm>
              <a:off x="1578889" y="3356997"/>
              <a:ext cx="1552910" cy="340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convolution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1912834" y="1712257"/>
              <a:ext cx="1495449" cy="52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5B0E8D"/>
                  </a:solidFill>
                  <a:latin typeface="Helvetica Neue"/>
                  <a:cs typeface="Helvetica Neue"/>
                </a:rPr>
                <a:t>16x92x92</a:t>
              </a:r>
            </a:p>
            <a:p>
              <a:pPr algn="ctr"/>
              <a:endParaRPr lang="en-US" sz="1400" dirty="0">
                <a:solidFill>
                  <a:srgbClr val="5B0E8D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296" name="Picture 1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148" y="2626251"/>
              <a:ext cx="577658" cy="576081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" name="Picture 1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128" y="2480653"/>
              <a:ext cx="577657" cy="57766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" name="Picture 1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457" y="2335982"/>
              <a:ext cx="578311" cy="57831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9" name="Straight Arrow Connector 298"/>
            <p:cNvCxnSpPr/>
            <p:nvPr/>
          </p:nvCxnSpPr>
          <p:spPr>
            <a:xfrm>
              <a:off x="3491848" y="3358755"/>
              <a:ext cx="64809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Box 299"/>
            <p:cNvSpPr txBox="1"/>
            <p:nvPr/>
          </p:nvSpPr>
          <p:spPr>
            <a:xfrm>
              <a:off x="3059789" y="3356997"/>
              <a:ext cx="1495449" cy="587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ReLU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 +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maxpool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 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844239" y="2123497"/>
              <a:ext cx="1495449" cy="309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5B0E8D"/>
                  </a:solidFill>
                  <a:latin typeface="Helvetica Neue"/>
                  <a:cs typeface="Helvetica Neue"/>
                </a:rPr>
                <a:t>1x96x96</a:t>
              </a:r>
              <a:endParaRPr lang="en-US" sz="1400" dirty="0">
                <a:solidFill>
                  <a:srgbClr val="5B0E8D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3275817" y="1719488"/>
              <a:ext cx="1495449" cy="52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5B0E8D"/>
                  </a:solidFill>
                  <a:latin typeface="Helvetica Neue"/>
                  <a:cs typeface="Helvetica Neue"/>
                </a:rPr>
                <a:t>16x23x23</a:t>
              </a:r>
            </a:p>
            <a:p>
              <a:pPr algn="ctr"/>
              <a:endParaRPr lang="en-US" sz="1400" dirty="0">
                <a:solidFill>
                  <a:srgbClr val="5B0E8D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303" name="Straight Connector 302"/>
            <p:cNvCxnSpPr/>
            <p:nvPr/>
          </p:nvCxnSpPr>
          <p:spPr>
            <a:xfrm>
              <a:off x="3739048" y="2671120"/>
              <a:ext cx="258837" cy="253816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4" name="Picture 15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046" y="2059873"/>
              <a:ext cx="577657" cy="57608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5" name="Picture 17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267" y="2666016"/>
              <a:ext cx="546959" cy="54696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6" name="Picture 19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184" y="2547933"/>
              <a:ext cx="545052" cy="54505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" name="Picture 20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356" y="2404105"/>
              <a:ext cx="546959" cy="54696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8" name="Straight Connector 307"/>
            <p:cNvCxnSpPr/>
            <p:nvPr/>
          </p:nvCxnSpPr>
          <p:spPr>
            <a:xfrm>
              <a:off x="5724157" y="2136665"/>
              <a:ext cx="271280" cy="284201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9" name="Picture 16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77" y="2160429"/>
              <a:ext cx="546959" cy="54696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0" name="TextBox 309"/>
            <p:cNvSpPr txBox="1"/>
            <p:nvPr/>
          </p:nvSpPr>
          <p:spPr>
            <a:xfrm>
              <a:off x="4716017" y="1809615"/>
              <a:ext cx="1495449" cy="52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5B0E8D"/>
                  </a:solidFill>
                  <a:latin typeface="Helvetica Neue"/>
                  <a:cs typeface="Helvetica Neue"/>
                </a:rPr>
                <a:t>32x22x22</a:t>
              </a:r>
            </a:p>
            <a:p>
              <a:pPr algn="ctr"/>
              <a:endParaRPr lang="en-US" sz="1400" dirty="0">
                <a:solidFill>
                  <a:srgbClr val="5B0E8D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311" name="Straight Arrow Connector 310"/>
            <p:cNvCxnSpPr/>
            <p:nvPr/>
          </p:nvCxnSpPr>
          <p:spPr>
            <a:xfrm>
              <a:off x="5004057" y="3356996"/>
              <a:ext cx="64809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TextBox 311"/>
            <p:cNvSpPr txBox="1"/>
            <p:nvPr/>
          </p:nvSpPr>
          <p:spPr>
            <a:xfrm>
              <a:off x="4517481" y="3356996"/>
              <a:ext cx="1574244" cy="340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convolution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313" name="Picture 21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60" y="2786138"/>
              <a:ext cx="444247" cy="44269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4" name="Picture 22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325" y="2642119"/>
              <a:ext cx="444248" cy="44114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5" name="Picture 25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307" y="2498097"/>
              <a:ext cx="444247" cy="44269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6028956" y="1861747"/>
              <a:ext cx="1495449" cy="52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5B0E8D"/>
                  </a:solidFill>
                  <a:latin typeface="Helvetica Neue"/>
                  <a:cs typeface="Helvetica Neue"/>
                </a:rPr>
                <a:t>32x9x9</a:t>
              </a:r>
            </a:p>
            <a:p>
              <a:pPr algn="ctr"/>
              <a:endParaRPr lang="en-US" sz="1400" dirty="0">
                <a:solidFill>
                  <a:srgbClr val="5B0E8D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317" name="Straight Arrow Connector 316"/>
            <p:cNvCxnSpPr/>
            <p:nvPr/>
          </p:nvCxnSpPr>
          <p:spPr>
            <a:xfrm>
              <a:off x="6372246" y="3356995"/>
              <a:ext cx="64809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/>
            <p:cNvSpPr txBox="1"/>
            <p:nvPr/>
          </p:nvSpPr>
          <p:spPr>
            <a:xfrm>
              <a:off x="6012196" y="3356995"/>
              <a:ext cx="1495449" cy="587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ReLU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 + </a:t>
              </a:r>
              <a:r>
                <a:rPr lang="en-US" sz="1600" b="1" dirty="0" err="1" smtClean="0">
                  <a:solidFill>
                    <a:schemeClr val="bg1">
                      <a:lumMod val="50000"/>
                    </a:schemeClr>
                  </a:solidFill>
                  <a:latin typeface="Helvetica Neue"/>
                  <a:cs typeface="Helvetica Neue"/>
                </a:rPr>
                <a:t>maxpool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319" name="Straight Connector 318"/>
            <p:cNvCxnSpPr/>
            <p:nvPr/>
          </p:nvCxnSpPr>
          <p:spPr>
            <a:xfrm>
              <a:off x="3084765" y="2780032"/>
              <a:ext cx="271280" cy="284201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4364881" y="2060450"/>
              <a:ext cx="258837" cy="253816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4368410" y="2664248"/>
              <a:ext cx="258837" cy="253816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5163868" y="2743129"/>
              <a:ext cx="254509" cy="232864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5724156" y="2708905"/>
              <a:ext cx="258837" cy="253816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6557705" y="2692066"/>
              <a:ext cx="231974" cy="243023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7035595" y="2221199"/>
              <a:ext cx="231973" cy="243023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7017126" y="2679209"/>
              <a:ext cx="231974" cy="243023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" name="Picture 24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230" y="2204830"/>
              <a:ext cx="444248" cy="445801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87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7544" y="738596"/>
            <a:ext cx="8229600" cy="40504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Fully-connected neural network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41</a:t>
            </a:fld>
            <a:endParaRPr lang="en-US"/>
          </a:p>
        </p:txBody>
      </p:sp>
      <p:grpSp>
        <p:nvGrpSpPr>
          <p:cNvPr id="196" name="Group 195"/>
          <p:cNvGrpSpPr/>
          <p:nvPr/>
        </p:nvGrpSpPr>
        <p:grpSpPr>
          <a:xfrm>
            <a:off x="4906363" y="757151"/>
            <a:ext cx="3662896" cy="1184429"/>
            <a:chOff x="4449306" y="1268760"/>
            <a:chExt cx="4378160" cy="1513437"/>
          </a:xfrm>
        </p:grpSpPr>
        <p:sp>
          <p:nvSpPr>
            <p:cNvPr id="243" name="Rounded Rectangle 242"/>
            <p:cNvSpPr/>
            <p:nvPr/>
          </p:nvSpPr>
          <p:spPr>
            <a:xfrm>
              <a:off x="5962744" y="1819310"/>
              <a:ext cx="972924" cy="432411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CNet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5962744" y="2349786"/>
              <a:ext cx="972924" cy="432411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CNet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4449306" y="1819310"/>
              <a:ext cx="972924" cy="432411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3D89F9"/>
                  </a:solidFill>
                  <a:latin typeface="Helvetica Neue"/>
                  <a:cs typeface="Helvetica Neue"/>
                </a:rPr>
                <a:t>LCN</a:t>
              </a:r>
              <a:endParaRPr lang="en-US" sz="1600" b="1" dirty="0">
                <a:solidFill>
                  <a:srgbClr val="3D89F9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246" name="Straight Arrow Connector 245"/>
            <p:cNvCxnSpPr>
              <a:stCxn id="245" idx="3"/>
            </p:cNvCxnSpPr>
            <p:nvPr/>
          </p:nvCxnSpPr>
          <p:spPr>
            <a:xfrm flipV="1">
              <a:off x="5422230" y="1484965"/>
              <a:ext cx="540514" cy="55055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>
              <a:stCxn id="245" idx="3"/>
              <a:endCxn id="243" idx="1"/>
            </p:cNvCxnSpPr>
            <p:nvPr/>
          </p:nvCxnSpPr>
          <p:spPr>
            <a:xfrm>
              <a:off x="5422230" y="2035516"/>
              <a:ext cx="540514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stCxn id="245" idx="3"/>
              <a:endCxn id="244" idx="1"/>
            </p:cNvCxnSpPr>
            <p:nvPr/>
          </p:nvCxnSpPr>
          <p:spPr>
            <a:xfrm>
              <a:off x="5422230" y="2035516"/>
              <a:ext cx="540514" cy="5304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Rounded Rectangle 248"/>
            <p:cNvSpPr/>
            <p:nvPr/>
          </p:nvSpPr>
          <p:spPr>
            <a:xfrm>
              <a:off x="7097822" y="1268760"/>
              <a:ext cx="162155" cy="1513437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  <a:latin typeface="HelveticaNeue"/>
                <a:cs typeface="Baskerville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151873" y="1322813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7151873" y="1376862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7151873" y="1430916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151873" y="1484965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7151873" y="1539018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7151873" y="1593068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7151873" y="1647120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151873" y="1701171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7151873" y="1755222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7151873" y="1809274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151873" y="1863324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7151873" y="2133582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151873" y="2187634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151873" y="2241685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151873" y="2295737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151873" y="2349789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7151873" y="2348880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151873" y="2402929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151873" y="2456982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7151873" y="2511033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7151873" y="2565085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151873" y="2619135"/>
              <a:ext cx="54051" cy="54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cxnSp>
          <p:nvCxnSpPr>
            <p:cNvPr id="272" name="Straight Arrow Connector 271"/>
            <p:cNvCxnSpPr/>
            <p:nvPr/>
          </p:nvCxnSpPr>
          <p:spPr>
            <a:xfrm flipV="1">
              <a:off x="6935669" y="1484964"/>
              <a:ext cx="162155" cy="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stCxn id="243" idx="3"/>
            </p:cNvCxnSpPr>
            <p:nvPr/>
          </p:nvCxnSpPr>
          <p:spPr>
            <a:xfrm flipV="1">
              <a:off x="6935669" y="2035513"/>
              <a:ext cx="162155" cy="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6935669" y="2511030"/>
              <a:ext cx="162155" cy="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>
              <a:stCxn id="249" idx="3"/>
            </p:cNvCxnSpPr>
            <p:nvPr/>
          </p:nvCxnSpPr>
          <p:spPr>
            <a:xfrm flipV="1">
              <a:off x="7259977" y="2025479"/>
              <a:ext cx="162155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Rounded Rectangle 276"/>
            <p:cNvSpPr/>
            <p:nvPr/>
          </p:nvSpPr>
          <p:spPr>
            <a:xfrm>
              <a:off x="8557209" y="1268760"/>
              <a:ext cx="270257" cy="1513437"/>
            </a:xfrm>
            <a:prstGeom prst="roundRect">
              <a:avLst>
                <a:gd name="adj" fmla="val 0"/>
              </a:avLst>
            </a:prstGeom>
            <a:noFill/>
            <a:ln w="19050" cap="rnd" cmpd="sng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76200" contourW="12700"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  <a:latin typeface="HelveticaNeue"/>
                <a:cs typeface="Baskerville"/>
              </a:endParaRPr>
            </a:p>
          </p:txBody>
        </p:sp>
        <p:cxnSp>
          <p:nvCxnSpPr>
            <p:cNvPr id="278" name="Straight Arrow Connector 277"/>
            <p:cNvCxnSpPr>
              <a:endCxn id="277" idx="1"/>
            </p:cNvCxnSpPr>
            <p:nvPr/>
          </p:nvCxnSpPr>
          <p:spPr>
            <a:xfrm>
              <a:off x="8395055" y="2025479"/>
              <a:ext cx="162155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H="1">
              <a:off x="7178899" y="1971426"/>
              <a:ext cx="847" cy="108102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H="1">
              <a:off x="8693097" y="1971426"/>
              <a:ext cx="847" cy="108102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Rectangle 280"/>
            <p:cNvSpPr/>
            <p:nvPr/>
          </p:nvSpPr>
          <p:spPr>
            <a:xfrm>
              <a:off x="8611261" y="1755223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8611261" y="1539017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8611261" y="1322811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8611261" y="2511034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8611261" y="2349788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8611261" y="2133583"/>
              <a:ext cx="162156" cy="16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Neue"/>
                <a:cs typeface="Baskerville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2832594" y="1524127"/>
            <a:ext cx="5365961" cy="3370975"/>
            <a:chOff x="1945804" y="2251722"/>
            <a:chExt cx="6487354" cy="3985590"/>
          </a:xfrm>
        </p:grpSpPr>
        <p:sp>
          <p:nvSpPr>
            <p:cNvPr id="288" name="Rectangle 287"/>
            <p:cNvSpPr/>
            <p:nvPr/>
          </p:nvSpPr>
          <p:spPr>
            <a:xfrm>
              <a:off x="1945804" y="3123920"/>
              <a:ext cx="5208257" cy="3113392"/>
            </a:xfrm>
            <a:prstGeom prst="rect">
              <a:avLst/>
            </a:prstGeom>
            <a:ln w="38100">
              <a:solidFill>
                <a:srgbClr val="3D89F9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latin typeface="HelveticaNeue"/>
              </a:endParaRPr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1945804" y="2251722"/>
              <a:ext cx="6487354" cy="3913755"/>
              <a:chOff x="1945804" y="2251722"/>
              <a:chExt cx="6487354" cy="3913755"/>
            </a:xfrm>
          </p:grpSpPr>
          <p:cxnSp>
            <p:nvCxnSpPr>
              <p:cNvPr id="290" name="Straight Arrow Connector 289"/>
              <p:cNvCxnSpPr/>
              <p:nvPr/>
            </p:nvCxnSpPr>
            <p:spPr>
              <a:xfrm flipV="1">
                <a:off x="1945804" y="2251722"/>
                <a:ext cx="5476328" cy="872198"/>
              </a:xfrm>
              <a:prstGeom prst="straightConnector1">
                <a:avLst/>
              </a:prstGeom>
              <a:ln w="38100">
                <a:solidFill>
                  <a:srgbClr val="3D89F9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/>
              <p:cNvCxnSpPr/>
              <p:nvPr/>
            </p:nvCxnSpPr>
            <p:spPr>
              <a:xfrm flipV="1">
                <a:off x="7154061" y="2251722"/>
                <a:ext cx="1279097" cy="872198"/>
              </a:xfrm>
              <a:prstGeom prst="straightConnector1">
                <a:avLst/>
              </a:prstGeom>
              <a:ln w="38100">
                <a:solidFill>
                  <a:srgbClr val="3D89F9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2" name="Group 291"/>
              <p:cNvGrpSpPr/>
              <p:nvPr/>
            </p:nvGrpSpPr>
            <p:grpSpPr>
              <a:xfrm>
                <a:off x="2112595" y="3140968"/>
                <a:ext cx="4837994" cy="3024509"/>
                <a:chOff x="318879" y="796703"/>
                <a:chExt cx="7521470" cy="4702103"/>
              </a:xfrm>
            </p:grpSpPr>
            <p:sp>
              <p:nvSpPr>
                <p:cNvPr id="293" name="Rectangle 292"/>
                <p:cNvSpPr/>
                <p:nvPr/>
              </p:nvSpPr>
              <p:spPr>
                <a:xfrm>
                  <a:off x="1301387" y="1980297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2717003" y="1710316"/>
                  <a:ext cx="134991" cy="310479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1166396" y="1845307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1031405" y="1710314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761422" y="1440332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1301387" y="1440334"/>
                  <a:ext cx="269982" cy="26998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1301387" y="1980299"/>
                  <a:ext cx="269982" cy="26998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761422" y="1980299"/>
                  <a:ext cx="269982" cy="26998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1" name="Rectangle 300"/>
                <p:cNvSpPr/>
                <p:nvPr/>
              </p:nvSpPr>
              <p:spPr>
                <a:xfrm>
                  <a:off x="1301387" y="3195216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1166396" y="3060226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1031405" y="2925237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761422" y="2655255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cxnSp>
              <p:nvCxnSpPr>
                <p:cNvPr id="305" name="Straight Connector 304"/>
                <p:cNvCxnSpPr/>
                <p:nvPr/>
              </p:nvCxnSpPr>
              <p:spPr>
                <a:xfrm>
                  <a:off x="1301387" y="2655255"/>
                  <a:ext cx="269982" cy="26998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1301387" y="3195217"/>
                  <a:ext cx="269982" cy="26998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761422" y="3195217"/>
                  <a:ext cx="269982" cy="26998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8" name="Rectangle 307"/>
                <p:cNvSpPr/>
                <p:nvPr/>
              </p:nvSpPr>
              <p:spPr>
                <a:xfrm>
                  <a:off x="1301387" y="4410138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1166396" y="4275149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1031405" y="4140156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761422" y="3870173"/>
                  <a:ext cx="539965" cy="5399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cxnSp>
              <p:nvCxnSpPr>
                <p:cNvPr id="312" name="Straight Connector 311"/>
                <p:cNvCxnSpPr/>
                <p:nvPr/>
              </p:nvCxnSpPr>
              <p:spPr>
                <a:xfrm>
                  <a:off x="1301387" y="3870175"/>
                  <a:ext cx="269982" cy="26998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>
                  <a:off x="1301387" y="4410140"/>
                  <a:ext cx="269982" cy="26998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>
                  <a:off x="761422" y="4410140"/>
                  <a:ext cx="269982" cy="26998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>
                  <a:off x="2717003" y="1845307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>
                  <a:off x="2717003" y="1980297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>
                  <a:off x="2717003" y="2115290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2717003" y="2250279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2717003" y="2385272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>
                  <a:off x="2717003" y="2520261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2717003" y="2655255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2717003" y="2790244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>
                  <a:off x="2717003" y="2925237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2717003" y="3060226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2717003" y="3195219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2717003" y="3330209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2717003" y="3465198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2717003" y="3600191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>
                  <a:off x="2717003" y="3735184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2717003" y="3870173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2717003" y="4005166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>
                  <a:off x="2717003" y="4140156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2717003" y="4275149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2717003" y="4410138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>
                  <a:off x="2717003" y="4545131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2717003" y="4680121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Arrow Connector 336"/>
                <p:cNvCxnSpPr/>
                <p:nvPr/>
              </p:nvCxnSpPr>
              <p:spPr>
                <a:xfrm>
                  <a:off x="1976343" y="3195219"/>
                  <a:ext cx="67495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TextBox 337"/>
                <p:cNvSpPr txBox="1"/>
                <p:nvPr/>
              </p:nvSpPr>
              <p:spPr>
                <a:xfrm>
                  <a:off x="318879" y="796703"/>
                  <a:ext cx="1809591" cy="565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HelveticaNeue"/>
                      <a:cs typeface="Baskerville"/>
                    </a:rPr>
                    <a:t>3x32x9x9</a:t>
                  </a:r>
                  <a:endParaRPr lang="en-US" sz="1400" dirty="0">
                    <a:latin typeface="HelveticaNeue"/>
                    <a:cs typeface="Baskerville"/>
                  </a:endParaRPr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2231352" y="1065589"/>
                  <a:ext cx="1097582" cy="565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HelveticaNeue"/>
                      <a:cs typeface="Baskerville"/>
                    </a:rPr>
                    <a:t>7776</a:t>
                  </a:r>
                  <a:endParaRPr lang="en-US" sz="1400" dirty="0">
                    <a:latin typeface="HelveticaNeue"/>
                    <a:cs typeface="Baskerville"/>
                  </a:endParaRPr>
                </a:p>
              </p:txBody>
            </p: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2876598" y="1727714"/>
                  <a:ext cx="685032" cy="5225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V="1">
                  <a:off x="2892908" y="4292549"/>
                  <a:ext cx="681416" cy="5225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TextBox 341"/>
                <p:cNvSpPr txBox="1"/>
                <p:nvPr/>
              </p:nvSpPr>
              <p:spPr>
                <a:xfrm>
                  <a:off x="1313772" y="4876502"/>
                  <a:ext cx="2887894" cy="622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 Neue"/>
                      <a:cs typeface="Helvetica Neue"/>
                    </a:rPr>
                    <a:t>NN + </a:t>
                  </a:r>
                  <a:r>
                    <a:rPr lang="en-US" sz="1600" dirty="0" err="1" smtClean="0">
                      <a:latin typeface="Helvetica Neue"/>
                      <a:cs typeface="Helvetica Neue"/>
                    </a:rPr>
                    <a:t>ReLU</a:t>
                  </a:r>
                  <a:endParaRPr lang="en-US" sz="1600" dirty="0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3594977" y="2244397"/>
                  <a:ext cx="134991" cy="204226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cxnSp>
              <p:nvCxnSpPr>
                <p:cNvPr id="344" name="Straight Connector 343"/>
                <p:cNvCxnSpPr/>
                <p:nvPr/>
              </p:nvCxnSpPr>
              <p:spPr>
                <a:xfrm>
                  <a:off x="3594977" y="2379388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3594977" y="2514379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3594977" y="2649370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3594977" y="2784361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>
                  <a:off x="3594977" y="2919353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>
                  <a:off x="3594977" y="3054344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/>
                <p:cNvCxnSpPr/>
                <p:nvPr/>
              </p:nvCxnSpPr>
              <p:spPr>
                <a:xfrm>
                  <a:off x="3594977" y="3189335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>
                <a:xfrm>
                  <a:off x="3594977" y="3324326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3594977" y="3459317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3594977" y="3594309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>
                  <a:off x="3594977" y="3729300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3594977" y="3864291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3594977" y="3999282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7" name="TextBox 356"/>
                <p:cNvSpPr txBox="1"/>
                <p:nvPr/>
              </p:nvSpPr>
              <p:spPr>
                <a:xfrm>
                  <a:off x="3123501" y="1516718"/>
                  <a:ext cx="1097582" cy="565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HelveticaNeue"/>
                      <a:cs typeface="Baskerville"/>
                    </a:rPr>
                    <a:t>4536</a:t>
                  </a:r>
                  <a:endParaRPr lang="en-US" sz="1400" dirty="0">
                    <a:latin typeface="HelveticaNeue"/>
                    <a:cs typeface="Baskerville"/>
                  </a:endParaRPr>
                </a:p>
              </p:txBody>
            </p:sp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3594977" y="4134273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9" name="Rectangle 358"/>
                <p:cNvSpPr/>
                <p:nvPr/>
              </p:nvSpPr>
              <p:spPr>
                <a:xfrm>
                  <a:off x="4566356" y="2243306"/>
                  <a:ext cx="134991" cy="204226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HelveticaNeue"/>
                    <a:cs typeface="Baskerville"/>
                  </a:endParaRPr>
                </a:p>
              </p:txBody>
            </p: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4566356" y="2378297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>
                  <a:off x="4566356" y="2513288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4566356" y="2648279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>
                  <a:off x="4566356" y="2783270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4566356" y="2918262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4566356" y="3053253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4566356" y="3188244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4566356" y="3323235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4566356" y="3458226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4566356" y="3593218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4566356" y="3728209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4566356" y="3863200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4566356" y="3998191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3" name="TextBox 372"/>
                <p:cNvSpPr txBox="1"/>
                <p:nvPr/>
              </p:nvSpPr>
              <p:spPr>
                <a:xfrm>
                  <a:off x="4090165" y="1515622"/>
                  <a:ext cx="1097582" cy="565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HelveticaNeue"/>
                      <a:cs typeface="Baskerville"/>
                    </a:rPr>
                    <a:t>4536</a:t>
                  </a:r>
                  <a:endParaRPr lang="en-US" sz="1400" dirty="0">
                    <a:latin typeface="HelveticaNeue"/>
                    <a:cs typeface="Baskerville"/>
                  </a:endParaRPr>
                </a:p>
              </p:txBody>
            </p: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4566356" y="4133182"/>
                  <a:ext cx="134991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3798167" y="2249100"/>
                  <a:ext cx="67495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Arrow Connector 375"/>
                <p:cNvCxnSpPr/>
                <p:nvPr/>
              </p:nvCxnSpPr>
              <p:spPr>
                <a:xfrm>
                  <a:off x="4836339" y="3194040"/>
                  <a:ext cx="121492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7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84627" y="3581610"/>
                  <a:ext cx="555813" cy="557367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8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96198" y="3366593"/>
                  <a:ext cx="555813" cy="555815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9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6216" y="3096609"/>
                  <a:ext cx="555813" cy="555815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0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6233" y="2826628"/>
                  <a:ext cx="554261" cy="552710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1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6268" y="2286662"/>
                  <a:ext cx="552709" cy="55426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382" name="Straight Connector 381"/>
                <p:cNvCxnSpPr/>
                <p:nvPr/>
              </p:nvCxnSpPr>
              <p:spPr>
                <a:xfrm>
                  <a:off x="6498600" y="2285458"/>
                  <a:ext cx="541517" cy="539965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/>
                <p:cNvCxnSpPr/>
                <p:nvPr/>
              </p:nvCxnSpPr>
              <p:spPr>
                <a:xfrm>
                  <a:off x="6507020" y="2877942"/>
                  <a:ext cx="506051" cy="50460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>
                  <a:off x="5911209" y="2861538"/>
                  <a:ext cx="541517" cy="539965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5" name="TextBox 384"/>
                <p:cNvSpPr txBox="1"/>
                <p:nvPr/>
              </p:nvSpPr>
              <p:spPr>
                <a:xfrm>
                  <a:off x="5709591" y="1132548"/>
                  <a:ext cx="2130758" cy="10183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HelveticaNeue"/>
                      <a:cs typeface="Baskerville"/>
                    </a:rPr>
                    <a:t>14x18x18</a:t>
                  </a:r>
                </a:p>
                <a:p>
                  <a:pPr algn="ctr"/>
                  <a:r>
                    <a:rPr lang="en-US" sz="1600" dirty="0" err="1" smtClean="0">
                      <a:latin typeface="Helvetica Neue"/>
                      <a:cs typeface="Helvetica Neue"/>
                    </a:rPr>
                    <a:t>Heatmaps</a:t>
                  </a:r>
                  <a:endParaRPr lang="en-US" sz="1600" dirty="0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386" name="TextBox 385"/>
                <p:cNvSpPr txBox="1"/>
                <p:nvPr/>
              </p:nvSpPr>
              <p:spPr>
                <a:xfrm>
                  <a:off x="3459524" y="4273972"/>
                  <a:ext cx="1367790" cy="6223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Helvetica Neue"/>
                      <a:cs typeface="Helvetica Neue"/>
                    </a:rPr>
                    <a:t>NN</a:t>
                  </a:r>
                  <a:endParaRPr lang="en-US" sz="1600" dirty="0">
                    <a:latin typeface="Helvetica Neue"/>
                    <a:cs typeface="Helvetica Neue"/>
                  </a:endParaRPr>
                </a:p>
              </p:txBody>
            </p:sp>
            <p:cxnSp>
              <p:nvCxnSpPr>
                <p:cNvPr id="387" name="Straight Connector 386"/>
                <p:cNvCxnSpPr/>
                <p:nvPr/>
              </p:nvCxnSpPr>
              <p:spPr>
                <a:xfrm>
                  <a:off x="3798167" y="4286665"/>
                  <a:ext cx="67495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2" name="Rounded Rectangle 151"/>
          <p:cNvSpPr/>
          <p:nvPr/>
        </p:nvSpPr>
        <p:spPr>
          <a:xfrm>
            <a:off x="6170920" y="755218"/>
            <a:ext cx="813977" cy="338409"/>
          </a:xfrm>
          <a:prstGeom prst="roundRect">
            <a:avLst>
              <a:gd name="adj" fmla="val 0"/>
            </a:avLst>
          </a:prstGeom>
          <a:noFill/>
          <a:ln w="19050" cap="rnd" cmpd="sng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 smtClean="0">
                <a:solidFill>
                  <a:srgbClr val="3D89F9"/>
                </a:solidFill>
                <a:latin typeface="Helvetica Neue"/>
                <a:cs typeface="Helvetica Neue"/>
              </a:rPr>
              <a:t>CNet</a:t>
            </a:r>
            <a:endParaRPr lang="en-US" sz="1600" b="1" dirty="0">
              <a:solidFill>
                <a:srgbClr val="3D89F9"/>
              </a:solidFill>
              <a:latin typeface="Helvetica Neue"/>
              <a:cs typeface="Helvetica Neue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7393516" y="1180161"/>
            <a:ext cx="813977" cy="338409"/>
          </a:xfrm>
          <a:prstGeom prst="roundRect">
            <a:avLst>
              <a:gd name="adj" fmla="val 0"/>
            </a:avLst>
          </a:prstGeom>
          <a:noFill/>
          <a:ln w="38100" cap="rnd" cmpd="sng">
            <a:solidFill>
              <a:srgbClr val="3D89F9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extrusionClr>
              <a:srgbClr val="3D89F9"/>
            </a:extrusionClr>
            <a:contourClr>
              <a:srgbClr val="3D89F9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rgbClr val="3D89F9"/>
                </a:solidFill>
                <a:latin typeface="Helvetica Neue"/>
                <a:cs typeface="Helvetica Neue"/>
              </a:rPr>
              <a:t>N</a:t>
            </a:r>
            <a:r>
              <a:rPr lang="en-US" sz="1600" b="1" dirty="0" err="1" smtClean="0">
                <a:solidFill>
                  <a:srgbClr val="3D89F9"/>
                </a:solidFill>
                <a:latin typeface="Helvetica Neue"/>
                <a:cs typeface="Helvetica Neue"/>
              </a:rPr>
              <a:t>Net</a:t>
            </a:r>
            <a:endParaRPr lang="en-US" sz="1600" b="1" dirty="0">
              <a:solidFill>
                <a:srgbClr val="3D89F9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698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4042792" cy="40504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Convergence after 350 epochs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P</a:t>
            </a:r>
            <a:r>
              <a:rPr lang="en-US" sz="1800" dirty="0" smtClean="0"/>
              <a:t>erformance per feature type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Convnet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332" y="656964"/>
            <a:ext cx="3309087" cy="243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582" y="3151352"/>
            <a:ext cx="3828665" cy="177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6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8376356" cy="405045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800" dirty="0" smtClean="0"/>
              <a:t>is a L2 norm in 2D or 3D if there is depth image support for that pixel</a:t>
            </a:r>
          </a:p>
          <a:p>
            <a:pPr lvl="1"/>
            <a:r>
              <a:rPr lang="en-US" sz="1800" dirty="0" smtClean="0"/>
              <a:t>Lots of problems...  But it works </a:t>
            </a:r>
          </a:p>
          <a:p>
            <a:pPr lvl="1"/>
            <a:r>
              <a:rPr lang="en-US" sz="1800" dirty="0" smtClean="0"/>
              <a:t>Use </a:t>
            </a:r>
            <a:r>
              <a:rPr lang="en-US" sz="1800" dirty="0" err="1" smtClean="0"/>
              <a:t>PrPSO</a:t>
            </a:r>
            <a:r>
              <a:rPr lang="en-US" sz="1800" dirty="0" smtClean="0"/>
              <a:t> to minimize          </a:t>
            </a:r>
            <a:r>
              <a:rPr lang="en-US" sz="1400" dirty="0" smtClean="0"/>
              <a:t> </a:t>
            </a:r>
            <a:r>
              <a:rPr lang="en-US" sz="1800" dirty="0" smtClean="0"/>
              <a:t>: hard to parameterize and multi-modal      (so gradient descent methods fail)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 Objective Function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769" y="3381450"/>
            <a:ext cx="586652" cy="2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48" y="2679392"/>
            <a:ext cx="687207" cy="2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60777" y="584947"/>
            <a:ext cx="7687907" cy="1940942"/>
            <a:chOff x="899592" y="836712"/>
            <a:chExt cx="7550315" cy="230425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268760"/>
              <a:ext cx="6253407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152999" y="1268760"/>
              <a:ext cx="1296908" cy="9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  <a:latin typeface="Helvetica Neue"/>
                  <a:cs typeface="Helvetica Neue"/>
                </a:rPr>
                <a:t>Coefficient bounds prior</a:t>
              </a:r>
              <a:endParaRPr lang="en-US" sz="1400" dirty="0">
                <a:solidFill>
                  <a:schemeClr val="tx2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89667" y="1268760"/>
              <a:ext cx="792088" cy="92333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7459" y="1268760"/>
              <a:ext cx="1584176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9267" y="836712"/>
              <a:ext cx="4890945" cy="44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Helvetica Neue"/>
                  <a:cs typeface="Helvetica Neue"/>
                </a:rPr>
                <a:t>Model to </a:t>
              </a:r>
              <a:r>
                <a:rPr lang="en-US" sz="1600" dirty="0" smtClean="0">
                  <a:solidFill>
                    <a:srgbClr val="C00000"/>
                  </a:solidFill>
                  <a:latin typeface="Helvetica Neue"/>
                  <a:cs typeface="Helvetica Neue"/>
                  <a:sym typeface="Wingdings" pitchFamily="2" charset="2"/>
                </a:rPr>
                <a:t>convnet feature </a:t>
              </a:r>
              <a:r>
                <a:rPr lang="en-US" sz="1600" dirty="0" smtClean="0">
                  <a:solidFill>
                    <a:srgbClr val="C00000"/>
                  </a:solidFill>
                  <a:latin typeface="Helvetica Neue"/>
                  <a:cs typeface="Helvetica Neue"/>
                </a:rPr>
                <a:t>error</a:t>
              </a:r>
              <a:endParaRPr lang="en-US" sz="1600" dirty="0">
                <a:solidFill>
                  <a:srgbClr val="C00000"/>
                </a:solidFill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335" y="2018635"/>
            <a:ext cx="3558115" cy="26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Supervised learning based approach</a:t>
            </a:r>
          </a:p>
          <a:p>
            <a:pPr lvl="1"/>
            <a:r>
              <a:rPr lang="en-US" sz="1600" dirty="0"/>
              <a:t>Needs labeled dataset + machine learning</a:t>
            </a:r>
          </a:p>
          <a:p>
            <a:pPr lvl="1"/>
            <a:r>
              <a:rPr lang="en-US" sz="1600" dirty="0"/>
              <a:t> Existing datasets had limited pose information for hands</a:t>
            </a:r>
            <a:endParaRPr lang="en-US" sz="1800" dirty="0"/>
          </a:p>
          <a:p>
            <a:r>
              <a:rPr lang="en-US" sz="1800" dirty="0"/>
              <a:t>Architecture</a:t>
            </a:r>
          </a:p>
          <a:p>
            <a:pPr lvl="1"/>
            <a:endParaRPr lang="en-US" sz="1600" dirty="0" smtClean="0"/>
          </a:p>
          <a:p>
            <a:endParaRPr lang="en-US" sz="600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Pipeline overview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9632" y="4015866"/>
            <a:ext cx="2664296" cy="648072"/>
          </a:xfrm>
          <a:prstGeom prst="rect">
            <a:avLst/>
          </a:prstGeom>
          <a:solidFill>
            <a:srgbClr val="3D89F9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OFFLINE DATABASE CREATION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5694" y="2463738"/>
            <a:ext cx="1512170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CONVNET JOINT DETECT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2463738"/>
            <a:ext cx="1152128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RDF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HAND DETECT</a:t>
            </a:r>
            <a:endParaRPr lang="en-US" sz="16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>
            <a:off x="1403648" y="2963294"/>
            <a:ext cx="43204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18" idx="1"/>
          </p:cNvCxnSpPr>
          <p:nvPr/>
        </p:nvCxnSpPr>
        <p:spPr>
          <a:xfrm>
            <a:off x="3347865" y="2963294"/>
            <a:ext cx="47759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25464" y="2463738"/>
            <a:ext cx="1034569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IK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POSE</a:t>
            </a:r>
            <a:endParaRPr lang="en-US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19" name="Straight Arrow Connector 18"/>
          <p:cNvCxnSpPr>
            <a:stCxn id="13" idx="0"/>
            <a:endCxn id="14" idx="2"/>
          </p:cNvCxnSpPr>
          <p:nvPr/>
        </p:nvCxnSpPr>
        <p:spPr>
          <a:xfrm flipH="1" flipV="1">
            <a:off x="2591779" y="3462849"/>
            <a:ext cx="1" cy="553017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255" y="2022265"/>
            <a:ext cx="3573283" cy="268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Supervised learning based approach</a:t>
            </a:r>
          </a:p>
          <a:p>
            <a:pPr lvl="1"/>
            <a:r>
              <a:rPr lang="en-US" sz="1600" dirty="0"/>
              <a:t>Needs labeled dataset + machine learning</a:t>
            </a:r>
          </a:p>
          <a:p>
            <a:pPr lvl="1"/>
            <a:r>
              <a:rPr lang="en-US" sz="1600" dirty="0"/>
              <a:t> Existing datasets had limited pose information for hands</a:t>
            </a:r>
            <a:endParaRPr lang="en-US" sz="1800" dirty="0"/>
          </a:p>
          <a:p>
            <a:r>
              <a:rPr lang="en-US" sz="1800" dirty="0"/>
              <a:t>Architecture</a:t>
            </a:r>
          </a:p>
          <a:p>
            <a:pPr lvl="1"/>
            <a:endParaRPr lang="en-US" sz="1600" dirty="0" smtClean="0"/>
          </a:p>
          <a:p>
            <a:endParaRPr lang="en-US" sz="600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Pipeline overview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9632" y="4015866"/>
            <a:ext cx="2664296" cy="64807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OFFLINE DATABASE CREATION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5694" y="2463738"/>
            <a:ext cx="1512170" cy="999111"/>
          </a:xfrm>
          <a:prstGeom prst="rect">
            <a:avLst/>
          </a:prstGeom>
          <a:solidFill>
            <a:srgbClr val="3D89F9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CONVNET JOINT DETECT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2463738"/>
            <a:ext cx="1152128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RDF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HAND DETECT</a:t>
            </a:r>
            <a:endParaRPr lang="en-US" sz="16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>
            <a:off x="1403648" y="2963294"/>
            <a:ext cx="43204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18" idx="1"/>
          </p:cNvCxnSpPr>
          <p:nvPr/>
        </p:nvCxnSpPr>
        <p:spPr>
          <a:xfrm>
            <a:off x="3347865" y="2963294"/>
            <a:ext cx="47759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25464" y="2463738"/>
            <a:ext cx="1034569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IK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POSE</a:t>
            </a:r>
            <a:endParaRPr lang="en-US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19" name="Straight Arrow Connector 18"/>
          <p:cNvCxnSpPr>
            <a:stCxn id="13" idx="0"/>
            <a:endCxn id="14" idx="2"/>
          </p:cNvCxnSpPr>
          <p:nvPr/>
        </p:nvCxnSpPr>
        <p:spPr>
          <a:xfrm flipH="1" flipV="1">
            <a:off x="2591779" y="3462849"/>
            <a:ext cx="1" cy="553017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254" y="2018633"/>
            <a:ext cx="3571875" cy="26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Supervised learning based approach</a:t>
            </a:r>
          </a:p>
          <a:p>
            <a:pPr lvl="1"/>
            <a:r>
              <a:rPr lang="en-US" sz="1600" dirty="0"/>
              <a:t>Needs labeled dataset + machine learning</a:t>
            </a:r>
          </a:p>
          <a:p>
            <a:pPr lvl="1"/>
            <a:r>
              <a:rPr lang="en-US" sz="1600" dirty="0"/>
              <a:t> Existing datasets had limited pose information for hands</a:t>
            </a:r>
            <a:endParaRPr lang="en-US" sz="1800" dirty="0"/>
          </a:p>
          <a:p>
            <a:r>
              <a:rPr lang="en-US" sz="1800" dirty="0"/>
              <a:t>Architecture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Pipeline overview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9632" y="4015866"/>
            <a:ext cx="2664296" cy="64807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OFFLINE DATABASE CREATION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5694" y="2463738"/>
            <a:ext cx="1512170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CONVNET JOINT DETECT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2463738"/>
            <a:ext cx="1152128" cy="99911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RDF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HAND DETECT</a:t>
            </a:r>
            <a:endParaRPr lang="en-US" sz="16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16" name="Straight Arrow Connector 15"/>
          <p:cNvCxnSpPr>
            <a:stCxn id="15" idx="3"/>
            <a:endCxn id="14" idx="1"/>
          </p:cNvCxnSpPr>
          <p:nvPr/>
        </p:nvCxnSpPr>
        <p:spPr>
          <a:xfrm>
            <a:off x="1403648" y="2963294"/>
            <a:ext cx="43204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18" idx="1"/>
          </p:cNvCxnSpPr>
          <p:nvPr/>
        </p:nvCxnSpPr>
        <p:spPr>
          <a:xfrm>
            <a:off x="3347865" y="2963294"/>
            <a:ext cx="47759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25464" y="2463738"/>
            <a:ext cx="1034569" cy="999111"/>
          </a:xfrm>
          <a:prstGeom prst="rect">
            <a:avLst/>
          </a:prstGeom>
          <a:solidFill>
            <a:srgbClr val="3D89F9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IK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POSE</a:t>
            </a:r>
            <a:endParaRPr lang="en-US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cxnSp>
        <p:nvCxnSpPr>
          <p:cNvPr id="19" name="Straight Arrow Connector 18"/>
          <p:cNvCxnSpPr>
            <a:stCxn id="13" idx="0"/>
            <a:endCxn id="14" idx="2"/>
          </p:cNvCxnSpPr>
          <p:nvPr/>
        </p:nvCxnSpPr>
        <p:spPr>
          <a:xfrm flipH="1" flipV="1">
            <a:off x="2591779" y="3462849"/>
            <a:ext cx="1" cy="553017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43608" y="2099385"/>
            <a:ext cx="7632848" cy="1145326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80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3D89F9"/>
                </a:solidFill>
                <a:latin typeface="Helvetica Neue"/>
              </a:rPr>
              <a:t>IMPLEMENTATION</a:t>
            </a:r>
            <a:endParaRPr lang="en-US" sz="2000" b="1" dirty="0">
              <a:solidFill>
                <a:srgbClr val="3D89F9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44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Per-pixel binary classification </a:t>
            </a:r>
            <a:r>
              <a:rPr lang="en-US" sz="1800" dirty="0" smtClean="0">
                <a:sym typeface="Wingdings" panose="05000000000000000000" pitchFamily="2" charset="2"/>
              </a:rPr>
              <a:t> Hand centroid location</a:t>
            </a:r>
            <a:endParaRPr lang="en-US" sz="1800" dirty="0" smtClean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800" dirty="0" smtClean="0"/>
          </a:p>
          <a:p>
            <a:r>
              <a:rPr lang="en-US" sz="1800" dirty="0" smtClean="0"/>
              <a:t>Randomized decision forest (RDF) </a:t>
            </a:r>
          </a:p>
          <a:p>
            <a:pPr lvl="1"/>
            <a:r>
              <a:rPr lang="en-US" sz="1600" dirty="0" err="1"/>
              <a:t>Shotton</a:t>
            </a:r>
            <a:r>
              <a:rPr lang="en-US" sz="1600" dirty="0"/>
              <a:t> et </a:t>
            </a:r>
            <a:r>
              <a:rPr lang="en-US" sz="1600" dirty="0" smtClean="0"/>
              <a:t>al.</a:t>
            </a:r>
            <a:r>
              <a:rPr lang="en-US" sz="1600" baseline="30000" dirty="0" smtClean="0"/>
              <a:t>[1]</a:t>
            </a:r>
            <a:endParaRPr lang="en-US" sz="1600" baseline="30000" dirty="0"/>
          </a:p>
          <a:p>
            <a:pPr lvl="1"/>
            <a:r>
              <a:rPr lang="en-US" sz="1600" dirty="0" smtClean="0"/>
              <a:t>Fast (parallel)</a:t>
            </a:r>
          </a:p>
          <a:p>
            <a:pPr lvl="1"/>
            <a:r>
              <a:rPr lang="en-US" sz="1600" dirty="0" smtClean="0"/>
              <a:t>Generalize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Hand Detection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39553" y="4912668"/>
            <a:ext cx="7429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[1] J.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Shotten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et al., Real-time human pose recognition in parts from single depth images, CVPR 11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  <p:pic>
        <p:nvPicPr>
          <p:cNvPr id="90" name="Picture 89" descr="C:\Users\tompson\Documents\NYUPerlinResearch\2013_05_01_Summer\TOGPaper\figures\decision_forest_generated_labels_cropp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875" y="1270237"/>
            <a:ext cx="1658226" cy="15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:\Users\tompson\Documents\NYUPerlinResearch\2013_05_01_Summer\TOGPaper\figures\decision_forest_downsampled_labels_croppe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308" y="1270235"/>
            <a:ext cx="1658226" cy="15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3048247" y="2319721"/>
            <a:ext cx="126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200" dirty="0" smtClean="0">
                <a:ln w="12700">
                  <a:solidFill>
                    <a:srgbClr val="C00000"/>
                  </a:solidFill>
                </a:ln>
                <a:solidFill>
                  <a:schemeClr val="bg1"/>
                </a:solidFill>
                <a:latin typeface="Helvetica Neue"/>
                <a:cs typeface="Helvetica Neue"/>
              </a:rPr>
              <a:t>Target</a:t>
            </a:r>
            <a:endParaRPr lang="en-US" b="1" kern="1200" baseline="-25000" dirty="0">
              <a:ln w="12700">
                <a:solidFill>
                  <a:srgbClr val="C00000"/>
                </a:solidFill>
              </a:ln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34829" y="2319721"/>
            <a:ext cx="161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200" dirty="0" smtClean="0">
                <a:ln w="12700">
                  <a:solidFill>
                    <a:srgbClr val="C00000"/>
                  </a:solidFill>
                </a:ln>
                <a:solidFill>
                  <a:schemeClr val="bg1"/>
                </a:solidFill>
                <a:latin typeface="Helvetica Neue"/>
                <a:cs typeface="Helvetica Neue"/>
              </a:rPr>
              <a:t>Inferred</a:t>
            </a:r>
            <a:endParaRPr lang="en-US" sz="2400" b="1" kern="1200" baseline="-25000" dirty="0">
              <a:ln w="12700">
                <a:solidFill>
                  <a:srgbClr val="C00000"/>
                </a:solidFill>
              </a:ln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136900" y="3089306"/>
            <a:ext cx="5180590" cy="1848402"/>
            <a:chOff x="2638004" y="4221088"/>
            <a:chExt cx="6398492" cy="2613468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6140935" y="5808085"/>
              <a:ext cx="1" cy="285211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5940152" y="6237312"/>
              <a:ext cx="0" cy="433400"/>
            </a:xfrm>
            <a:prstGeom prst="straightConnector1">
              <a:avLst/>
            </a:prstGeom>
            <a:ln w="1016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6084168" y="6381328"/>
              <a:ext cx="0" cy="290736"/>
            </a:xfrm>
            <a:prstGeom prst="straightConnector1">
              <a:avLst/>
            </a:prstGeom>
            <a:ln w="1016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6804248" y="6021288"/>
              <a:ext cx="0" cy="649424"/>
            </a:xfrm>
            <a:prstGeom prst="straightConnector1">
              <a:avLst/>
            </a:prstGeom>
            <a:ln w="1016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6948264" y="6599718"/>
              <a:ext cx="0" cy="72346"/>
            </a:xfrm>
            <a:prstGeom prst="straightConnector1">
              <a:avLst/>
            </a:prstGeom>
            <a:ln w="1016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3931486" y="6379976"/>
              <a:ext cx="0" cy="289384"/>
            </a:xfrm>
            <a:prstGeom prst="straightConnector1">
              <a:avLst/>
            </a:prstGeom>
            <a:ln w="1016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4075502" y="6318612"/>
              <a:ext cx="0" cy="352100"/>
            </a:xfrm>
            <a:prstGeom prst="straightConnector1">
              <a:avLst/>
            </a:prstGeom>
            <a:ln w="1016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3971657" y="5664069"/>
              <a:ext cx="1" cy="285211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3798844" y="4932440"/>
              <a:ext cx="352463" cy="3627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4503769" y="4576455"/>
              <a:ext cx="692104" cy="359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798843" y="4576455"/>
              <a:ext cx="692104" cy="359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446381" y="4939278"/>
              <a:ext cx="352463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5208697" y="4939278"/>
              <a:ext cx="352463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4856234" y="4946119"/>
              <a:ext cx="352463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 flipV="1">
              <a:off x="5561158" y="5291743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5384927" y="5291743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4856232" y="5291743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4680001" y="5291743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4151306" y="5291743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975074" y="5291743"/>
              <a:ext cx="176232" cy="3627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3446379" y="5291743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3270148" y="5291743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3740099" y="4873697"/>
              <a:ext cx="124327" cy="124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4438187" y="4521234"/>
              <a:ext cx="124327" cy="124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5143114" y="4880537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3387638" y="5226159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4085724" y="5226159"/>
              <a:ext cx="124327" cy="124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4797490" y="5232999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495577" y="5232999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3563869" y="557862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3211406" y="557862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4261954" y="558546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3909493" y="5585462"/>
              <a:ext cx="124327" cy="124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4966882" y="558546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4614419" y="558546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5671809" y="558546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5319345" y="558546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H="1">
              <a:off x="6868635" y="5661248"/>
              <a:ext cx="1" cy="285211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 flipV="1">
              <a:off x="7039205" y="4939278"/>
              <a:ext cx="352463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7744129" y="4583295"/>
              <a:ext cx="692104" cy="359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7039203" y="4583295"/>
              <a:ext cx="692104" cy="359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686742" y="4946119"/>
              <a:ext cx="352463" cy="3627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8449058" y="4946119"/>
              <a:ext cx="352463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8096594" y="4952959"/>
              <a:ext cx="352463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 flipV="1">
              <a:off x="8801519" y="5298581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8625287" y="5298581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 flipV="1">
              <a:off x="8096592" y="5298581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7920361" y="5298581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7391666" y="5298581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7215435" y="5298581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 flipV="1">
              <a:off x="6686740" y="5298581"/>
              <a:ext cx="176232" cy="3627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6510508" y="5298581"/>
              <a:ext cx="176232" cy="3627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6980461" y="4880537"/>
              <a:ext cx="124327" cy="124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678548" y="4528073"/>
              <a:ext cx="124327" cy="124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8383474" y="4887375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6627998" y="5232999"/>
              <a:ext cx="124327" cy="124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7326085" y="5232999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8037851" y="5239838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8735937" y="5239838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04229" y="5585462"/>
              <a:ext cx="124327" cy="12432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451766" y="558546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7502316" y="559230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7149853" y="559230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207243" y="559230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7854779" y="559230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8912169" y="559230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8559706" y="5592302"/>
              <a:ext cx="124327" cy="124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kern="1200" dirty="0">
                <a:latin typeface="Baskervald ADF Std" pitchFamily="18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631660" y="4221088"/>
              <a:ext cx="1164475" cy="500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kern="1200" dirty="0" smtClean="0">
                  <a:latin typeface="Helvetica Neue"/>
                  <a:cs typeface="Helvetica Neue"/>
                </a:rPr>
                <a:t>RDT1</a:t>
              </a:r>
              <a:endParaRPr lang="en-US" sz="2000" b="1" kern="1200" baseline="-25000" dirty="0">
                <a:latin typeface="Helvetica Neue"/>
                <a:cs typeface="Helvetica Neue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7899757" y="4221088"/>
              <a:ext cx="1064731" cy="50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kern="1200" dirty="0" smtClean="0">
                  <a:latin typeface="Helvetica Neue"/>
                  <a:cs typeface="Helvetica Neue"/>
                </a:rPr>
                <a:t>RDT2</a:t>
              </a:r>
              <a:endParaRPr lang="en-US" sz="2000" b="1" kern="1200" baseline="-25000" dirty="0">
                <a:latin typeface="Helvetica Neue"/>
                <a:cs typeface="Helvetica Neue"/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 flipV="1">
              <a:off x="3715462" y="5949280"/>
              <a:ext cx="0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3711665" y="6669360"/>
              <a:ext cx="6518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6584427" y="5949280"/>
              <a:ext cx="0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6584427" y="6669360"/>
              <a:ext cx="6518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V="1">
              <a:off x="5720331" y="5949280"/>
              <a:ext cx="0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>
              <a:off x="5720331" y="6669360"/>
              <a:ext cx="6518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976156" y="5481228"/>
              <a:ext cx="324036" cy="324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915745" y="5206688"/>
              <a:ext cx="319408" cy="739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kern="1200" dirty="0"/>
                <a:t>+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638004" y="5843241"/>
              <a:ext cx="1097005" cy="42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kern="1200" dirty="0" smtClean="0">
                  <a:latin typeface="Helvetica Neue"/>
                  <a:cs typeface="Helvetica Neue"/>
                </a:rPr>
                <a:t>P(L | D)</a:t>
              </a:r>
              <a:endParaRPr lang="en-US" sz="1600" b="1" kern="1200" dirty="0">
                <a:latin typeface="Helvetica Neue"/>
                <a:cs typeface="Helvetica Neue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344639" y="6410848"/>
              <a:ext cx="1039225" cy="423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kern="1200" dirty="0" smtClean="0">
                  <a:latin typeface="Helvetica Neue"/>
                  <a:cs typeface="Helvetica Neue"/>
                </a:rPr>
                <a:t>Labels</a:t>
              </a:r>
              <a:endParaRPr lang="en-US" sz="1600" b="1" kern="1200" dirty="0"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3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>
        <a:ln w="38100"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dirty="0" smtClean="0">
            <a:latin typeface="HelveticaNeue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HelveticaNeu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0</TotalTime>
  <Words>1965</Words>
  <Application>Microsoft Office PowerPoint</Application>
  <PresentationFormat>On-screen Show (16:9)</PresentationFormat>
  <Paragraphs>518</Paragraphs>
  <Slides>43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TS010073846</vt:lpstr>
      <vt:lpstr>Jonathan Tompson, Murphy Stein, Yann LeCun, Ken Perlin </vt:lpstr>
      <vt:lpstr>Hand Pose Inference</vt:lpstr>
      <vt:lpstr>Pipeline overview</vt:lpstr>
      <vt:lpstr>Pipeline overview</vt:lpstr>
      <vt:lpstr>Pipeline overview</vt:lpstr>
      <vt:lpstr>Pipeline overview</vt:lpstr>
      <vt:lpstr>Pipeline overview</vt:lpstr>
      <vt:lpstr>PowerPoint Presentation</vt:lpstr>
      <vt:lpstr>RDF Hand Detection</vt:lpstr>
      <vt:lpstr>RDF Hand Detection Dataset</vt:lpstr>
      <vt:lpstr>Dataset creation</vt:lpstr>
      <vt:lpstr>Dataset creation</vt:lpstr>
      <vt:lpstr>Dataset creation</vt:lpstr>
      <vt:lpstr>Dataset creation</vt:lpstr>
      <vt:lpstr>Dataset creation</vt:lpstr>
      <vt:lpstr>Dataset creation</vt:lpstr>
      <vt:lpstr>Dataset creation</vt:lpstr>
      <vt:lpstr>Dataset creation</vt:lpstr>
      <vt:lpstr>Dataset creation</vt:lpstr>
      <vt:lpstr>Dataset creation</vt:lpstr>
      <vt:lpstr>Feature Detection – Goal </vt:lpstr>
      <vt:lpstr>Feature Detection – Heatmaps</vt:lpstr>
      <vt:lpstr>Target Heatmaps</vt:lpstr>
      <vt:lpstr>Detection Architecture</vt:lpstr>
      <vt:lpstr>Detection Architecture</vt:lpstr>
      <vt:lpstr>Detection Architecture</vt:lpstr>
      <vt:lpstr>Multi-resolution Convnet</vt:lpstr>
      <vt:lpstr>Inferred Joint positions</vt:lpstr>
      <vt:lpstr>Pose Recovery</vt:lpstr>
      <vt:lpstr>Results</vt:lpstr>
      <vt:lpstr>Future Work</vt:lpstr>
      <vt:lpstr>Follow on Work</vt:lpstr>
      <vt:lpstr>PowerPoint Presentation</vt:lpstr>
      <vt:lpstr>PowerPoint Presentation</vt:lpstr>
      <vt:lpstr>Related Work</vt:lpstr>
      <vt:lpstr>Hand Mesh</vt:lpstr>
      <vt:lpstr>Fitting results</vt:lpstr>
      <vt:lpstr>Pso/nm Objective function</vt:lpstr>
      <vt:lpstr>Multiple Cameras</vt:lpstr>
      <vt:lpstr>Detection Architecture</vt:lpstr>
      <vt:lpstr>Detection Architecture</vt:lpstr>
      <vt:lpstr>Convnet Performance</vt:lpstr>
      <vt:lpstr>IK Objective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2013-08-31T14:59:14Z</dcterms:created>
  <dcterms:modified xsi:type="dcterms:W3CDTF">2014-09-07T18:15:25Z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